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0" r:id="rId6"/>
    <p:sldId id="262" r:id="rId7"/>
    <p:sldId id="266" r:id="rId8"/>
    <p:sldId id="279" r:id="rId9"/>
    <p:sldId id="272" r:id="rId10"/>
    <p:sldId id="280" r:id="rId11"/>
    <p:sldId id="281" r:id="rId12"/>
    <p:sldId id="278" r:id="rId13"/>
    <p:sldId id="273" r:id="rId14"/>
    <p:sldId id="283" r:id="rId15"/>
    <p:sldId id="284" r:id="rId16"/>
    <p:sldId id="282" r:id="rId17"/>
    <p:sldId id="274" r:id="rId18"/>
    <p:sldId id="275" r:id="rId19"/>
    <p:sldId id="276" r:id="rId20"/>
    <p:sldId id="277" r:id="rId21"/>
    <p:sldId id="261" r:id="rId22"/>
    <p:sldId id="286" r:id="rId23"/>
    <p:sldId id="267" r:id="rId24"/>
    <p:sldId id="291" r:id="rId25"/>
    <p:sldId id="292" r:id="rId26"/>
    <p:sldId id="293" r:id="rId27"/>
    <p:sldId id="294" r:id="rId28"/>
    <p:sldId id="295" r:id="rId29"/>
    <p:sldId id="287" r:id="rId30"/>
    <p:sldId id="296" r:id="rId31"/>
    <p:sldId id="288" r:id="rId32"/>
    <p:sldId id="297" r:id="rId33"/>
    <p:sldId id="298" r:id="rId34"/>
    <p:sldId id="299" r:id="rId35"/>
    <p:sldId id="300" r:id="rId36"/>
    <p:sldId id="289" r:id="rId37"/>
    <p:sldId id="301" r:id="rId38"/>
    <p:sldId id="302" r:id="rId39"/>
    <p:sldId id="303" r:id="rId40"/>
    <p:sldId id="331" r:id="rId41"/>
    <p:sldId id="332" r:id="rId42"/>
    <p:sldId id="334" r:id="rId43"/>
    <p:sldId id="263" r:id="rId44"/>
    <p:sldId id="268" r:id="rId45"/>
    <p:sldId id="304" r:id="rId46"/>
    <p:sldId id="305" r:id="rId47"/>
    <p:sldId id="306" r:id="rId48"/>
    <p:sldId id="307" r:id="rId49"/>
    <p:sldId id="308" r:id="rId50"/>
    <p:sldId id="310" r:id="rId51"/>
    <p:sldId id="311" r:id="rId52"/>
    <p:sldId id="312" r:id="rId53"/>
    <p:sldId id="314" r:id="rId54"/>
    <p:sldId id="315" r:id="rId55"/>
    <p:sldId id="316" r:id="rId56"/>
    <p:sldId id="317" r:id="rId57"/>
    <p:sldId id="318" r:id="rId58"/>
    <p:sldId id="322" r:id="rId59"/>
    <p:sldId id="320" r:id="rId60"/>
    <p:sldId id="323" r:id="rId61"/>
    <p:sldId id="313" r:id="rId62"/>
    <p:sldId id="324" r:id="rId63"/>
    <p:sldId id="326" r:id="rId64"/>
    <p:sldId id="327" r:id="rId65"/>
    <p:sldId id="328" r:id="rId66"/>
    <p:sldId id="330" r:id="rId67"/>
    <p:sldId id="329" r:id="rId68"/>
    <p:sldId id="264" r:id="rId69"/>
    <p:sldId id="269" r:id="rId70"/>
    <p:sldId id="335" r:id="rId71"/>
    <p:sldId id="336" r:id="rId72"/>
    <p:sldId id="337" r:id="rId73"/>
    <p:sldId id="339" r:id="rId74"/>
    <p:sldId id="338" r:id="rId75"/>
    <p:sldId id="340" r:id="rId76"/>
    <p:sldId id="341" r:id="rId77"/>
    <p:sldId id="325" r:id="rId78"/>
    <p:sldId id="342" r:id="rId79"/>
    <p:sldId id="343" r:id="rId80"/>
    <p:sldId id="344" r:id="rId81"/>
    <p:sldId id="265" r:id="rId82"/>
    <p:sldId id="270" r:id="rId83"/>
    <p:sldId id="345" r:id="rId84"/>
    <p:sldId id="346" r:id="rId85"/>
    <p:sldId id="347" r:id="rId86"/>
    <p:sldId id="348" r:id="rId87"/>
    <p:sldId id="349" r:id="rId88"/>
    <p:sldId id="350" r:id="rId89"/>
    <p:sldId id="351" r:id="rId90"/>
    <p:sldId id="352" r:id="rId91"/>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rina"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75"/>
        <p:guide pos="380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153.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0F010CD-75E3-42B6-8BF9-7D2C9667235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605C1E3D-D78E-43D2-998F-9F6A7DF2F661}">
      <dgm:prSet/>
      <dgm:spPr/>
      <dgm:t>
        <a:bodyPr/>
        <a:lstStyle/>
        <a:p>
          <a:pPr rtl="0"/>
          <a:r>
            <a:rPr kumimoji="1" lang="zh-CN" b="1" dirty="0"/>
            <a:t>最理想的页面置换策略</a:t>
          </a:r>
          <a:endParaRPr lang="zh-CN" dirty="0"/>
        </a:p>
      </dgm:t>
    </dgm:pt>
    <dgm:pt modelId="{A9A617D3-8CF1-4ECA-93A5-652C28D170B3}" cxnId="{B22E255E-9A3B-472C-A271-CBA7532BE86C}" type="parTrans">
      <dgm:prSet/>
      <dgm:spPr/>
      <dgm:t>
        <a:bodyPr/>
        <a:lstStyle/>
        <a:p>
          <a:endParaRPr lang="zh-CN" altLang="en-US"/>
        </a:p>
      </dgm:t>
    </dgm:pt>
    <dgm:pt modelId="{6B3F8359-FE47-4930-8DDD-A4DC894E1E3D}" cxnId="{B22E255E-9A3B-472C-A271-CBA7532BE86C}" type="sibTrans">
      <dgm:prSet/>
      <dgm:spPr/>
      <dgm:t>
        <a:bodyPr/>
        <a:lstStyle/>
        <a:p>
          <a:endParaRPr lang="zh-CN" altLang="en-US"/>
        </a:p>
      </dgm:t>
    </dgm:pt>
    <dgm:pt modelId="{F1B4A970-4960-45AA-A16B-5145896521A4}">
      <dgm:prSet/>
      <dgm:spPr/>
      <dgm:t>
        <a:bodyPr/>
        <a:lstStyle/>
        <a:p>
          <a:pPr rtl="0"/>
          <a:r>
            <a:rPr kumimoji="1" lang="zh-CN" b="1" dirty="0"/>
            <a:t>从内存中移出永远不再需要的页面；如无这样的页面存在，则应选择最长时间不需要访问的页面</a:t>
          </a:r>
          <a:endParaRPr lang="zh-CN" dirty="0"/>
        </a:p>
      </dgm:t>
    </dgm:pt>
    <dgm:pt modelId="{69A2C5B8-4621-491B-83A0-FA37EB5692B3}" cxnId="{B41B6FFB-7EEA-43A9-9F13-E390B57BDAF4}" type="parTrans">
      <dgm:prSet/>
      <dgm:spPr/>
      <dgm:t>
        <a:bodyPr/>
        <a:lstStyle/>
        <a:p>
          <a:endParaRPr lang="zh-CN" altLang="en-US"/>
        </a:p>
      </dgm:t>
    </dgm:pt>
    <dgm:pt modelId="{B2555AAD-F6AD-4CD2-83AC-11EE7AAC03B0}" cxnId="{B41B6FFB-7EEA-43A9-9F13-E390B57BDAF4}" type="sibTrans">
      <dgm:prSet/>
      <dgm:spPr/>
      <dgm:t>
        <a:bodyPr/>
        <a:lstStyle/>
        <a:p>
          <a:endParaRPr lang="zh-CN" altLang="en-US"/>
        </a:p>
      </dgm:t>
    </dgm:pt>
    <dgm:pt modelId="{1EC9E0E3-33D5-4E17-ADB7-9ACD370AF73C}">
      <dgm:prSet/>
      <dgm:spPr/>
      <dgm:t>
        <a:bodyPr/>
        <a:lstStyle/>
        <a:p>
          <a:pPr rtl="0"/>
          <a:r>
            <a:rPr kumimoji="1" lang="zh-CN" b="1" dirty="0"/>
            <a:t>这种算法首先由</a:t>
          </a:r>
          <a:r>
            <a:rPr kumimoji="1" lang="en-US" b="1" dirty="0" err="1"/>
            <a:t>Belady</a:t>
          </a:r>
          <a:r>
            <a:rPr kumimoji="1" lang="zh-CN" b="1" dirty="0"/>
            <a:t>于</a:t>
          </a:r>
          <a:r>
            <a:rPr kumimoji="1" lang="en-US" b="1" dirty="0"/>
            <a:t>1966</a:t>
          </a:r>
          <a:r>
            <a:rPr kumimoji="1" lang="zh-CN" b="1" dirty="0"/>
            <a:t>年提出</a:t>
          </a:r>
          <a:endParaRPr lang="zh-CN" dirty="0"/>
        </a:p>
      </dgm:t>
    </dgm:pt>
    <dgm:pt modelId="{E1CE01BF-20DE-4EAE-BD04-26C978B498C5}" cxnId="{47CA557F-CEDF-475C-823B-8C015323B5F6}" type="parTrans">
      <dgm:prSet/>
      <dgm:spPr/>
      <dgm:t>
        <a:bodyPr/>
        <a:lstStyle/>
        <a:p>
          <a:endParaRPr lang="zh-CN" altLang="en-US"/>
        </a:p>
      </dgm:t>
    </dgm:pt>
    <dgm:pt modelId="{C350A0D6-FDDA-4062-B8F3-848C5B668987}" cxnId="{47CA557F-CEDF-475C-823B-8C015323B5F6}" type="sibTrans">
      <dgm:prSet/>
      <dgm:spPr/>
      <dgm:t>
        <a:bodyPr/>
        <a:lstStyle/>
        <a:p>
          <a:endParaRPr lang="zh-CN" altLang="en-US"/>
        </a:p>
      </dgm:t>
    </dgm:pt>
    <dgm:pt modelId="{C7B36BFE-6E8A-4678-86DD-B8D736024C8E}">
      <dgm:prSet/>
      <dgm:spPr/>
      <dgm:t>
        <a:bodyPr/>
        <a:lstStyle/>
        <a:p>
          <a:pPr rtl="0"/>
          <a:r>
            <a:rPr kumimoji="1" lang="zh-CN" b="1" dirty="0"/>
            <a:t>这种算法不是一种实际的方法，因为页面访问的未来顺序是不知道的</a:t>
          </a:r>
          <a:endParaRPr lang="zh-CN" dirty="0"/>
        </a:p>
      </dgm:t>
    </dgm:pt>
    <dgm:pt modelId="{4F552944-902F-4E87-9CFB-0B2161D51E68}" cxnId="{C0E23146-1B7A-4A60-AE7B-32A10C0DA634}" type="parTrans">
      <dgm:prSet/>
      <dgm:spPr/>
      <dgm:t>
        <a:bodyPr/>
        <a:lstStyle/>
        <a:p>
          <a:endParaRPr lang="zh-CN" altLang="en-US"/>
        </a:p>
      </dgm:t>
    </dgm:pt>
    <dgm:pt modelId="{DA351DC1-FAD2-451C-BC53-74B5B20050F0}" cxnId="{C0E23146-1B7A-4A60-AE7B-32A10C0DA634}" type="sibTrans">
      <dgm:prSet/>
      <dgm:spPr/>
      <dgm:t>
        <a:bodyPr/>
        <a:lstStyle/>
        <a:p>
          <a:endParaRPr lang="zh-CN" altLang="en-US"/>
        </a:p>
      </dgm:t>
    </dgm:pt>
    <dgm:pt modelId="{FE6E304B-3A7E-465C-BCFF-3C6A62AB134E}">
      <dgm:prSet/>
      <dgm:spPr/>
      <dgm:t>
        <a:bodyPr/>
        <a:lstStyle/>
        <a:p>
          <a:pPr rtl="0"/>
          <a:r>
            <a:rPr kumimoji="1" lang="zh-CN" b="1" dirty="0"/>
            <a:t>但是，可将其它的实用方法与之比较来评价这些方法的优劣。</a:t>
          </a:r>
          <a:endParaRPr lang="zh-CN" dirty="0"/>
        </a:p>
      </dgm:t>
    </dgm:pt>
    <dgm:pt modelId="{FBC240C3-8992-43BF-8EB9-7CBA47F1FA93}" cxnId="{2382D9BE-9FD5-4270-8A87-CA06591CDDC1}" type="parTrans">
      <dgm:prSet/>
      <dgm:spPr/>
      <dgm:t>
        <a:bodyPr/>
        <a:lstStyle/>
        <a:p>
          <a:endParaRPr lang="zh-CN" altLang="en-US"/>
        </a:p>
      </dgm:t>
    </dgm:pt>
    <dgm:pt modelId="{7EC076F2-4DBE-4D42-AA0D-F0DB5CB2B5D1}" cxnId="{2382D9BE-9FD5-4270-8A87-CA06591CDDC1}" type="sibTrans">
      <dgm:prSet/>
      <dgm:spPr/>
      <dgm:t>
        <a:bodyPr/>
        <a:lstStyle/>
        <a:p>
          <a:endParaRPr lang="zh-CN" altLang="en-US"/>
        </a:p>
      </dgm:t>
    </dgm:pt>
    <dgm:pt modelId="{E6B8D318-0B1A-48C7-B5EE-159ABA7C2AA9}">
      <dgm:prSet/>
      <dgm:spPr/>
      <dgm:t>
        <a:bodyPr/>
        <a:lstStyle/>
        <a:p>
          <a:pPr rtl="0"/>
          <a:r>
            <a:rPr kumimoji="1" lang="zh-CN" b="1" dirty="0"/>
            <a:t>所以，这种最佳策略具有理论上的意义</a:t>
          </a:r>
          <a:endParaRPr lang="zh-CN" dirty="0"/>
        </a:p>
      </dgm:t>
    </dgm:pt>
    <dgm:pt modelId="{78110BB0-4762-47BA-A9D3-EB666D46CAD5}" cxnId="{B5AFD8B9-6B63-44BF-814F-ACF1B801AD95}" type="parTrans">
      <dgm:prSet/>
      <dgm:spPr/>
      <dgm:t>
        <a:bodyPr/>
        <a:lstStyle/>
        <a:p>
          <a:endParaRPr lang="zh-CN" altLang="en-US"/>
        </a:p>
      </dgm:t>
    </dgm:pt>
    <dgm:pt modelId="{F0EDA6C9-7D32-42BB-A939-C80861B8BCAF}" cxnId="{B5AFD8B9-6B63-44BF-814F-ACF1B801AD95}" type="sibTrans">
      <dgm:prSet/>
      <dgm:spPr/>
      <dgm:t>
        <a:bodyPr/>
        <a:lstStyle/>
        <a:p>
          <a:endParaRPr lang="zh-CN" altLang="en-US"/>
        </a:p>
      </dgm:t>
    </dgm:pt>
    <dgm:pt modelId="{771A0385-D4DE-4633-BCDE-217B3EEC5292}">
      <dgm:prSet/>
      <dgm:spPr/>
      <dgm:t>
        <a:bodyPr/>
        <a:lstStyle/>
        <a:p>
          <a:pPr rtl="0"/>
          <a:r>
            <a:rPr lang="zh-CN" altLang="en-US" dirty="0"/>
            <a:t>算法思路</a:t>
          </a:r>
          <a:endParaRPr lang="zh-CN" dirty="0"/>
        </a:p>
      </dgm:t>
    </dgm:pt>
    <dgm:pt modelId="{BD9352A0-DE9B-4C83-A426-CC194453CED3}" cxnId="{0CA39363-FD18-47B6-AAFF-AFB917B50DE7}" type="parTrans">
      <dgm:prSet/>
      <dgm:spPr/>
      <dgm:t>
        <a:bodyPr/>
        <a:lstStyle/>
        <a:p>
          <a:endParaRPr lang="zh-CN" altLang="en-US"/>
        </a:p>
      </dgm:t>
    </dgm:pt>
    <dgm:pt modelId="{ACB9F294-39C8-451B-BD9F-E9867F37EC71}" cxnId="{0CA39363-FD18-47B6-AAFF-AFB917B50DE7}" type="sibTrans">
      <dgm:prSet/>
      <dgm:spPr/>
      <dgm:t>
        <a:bodyPr/>
        <a:lstStyle/>
        <a:p>
          <a:endParaRPr lang="zh-CN" altLang="en-US"/>
        </a:p>
      </dgm:t>
    </dgm:pt>
    <dgm:pt modelId="{64A8C7D3-70D9-45A9-AB98-5431D89F2C73}" type="pres">
      <dgm:prSet presAssocID="{70F010CD-75E3-42B6-8BF9-7D2C9667235C}" presName="linear" presStyleCnt="0">
        <dgm:presLayoutVars>
          <dgm:animLvl val="lvl"/>
          <dgm:resizeHandles val="exact"/>
        </dgm:presLayoutVars>
      </dgm:prSet>
      <dgm:spPr/>
      <dgm:t>
        <a:bodyPr/>
        <a:lstStyle/>
        <a:p>
          <a:endParaRPr lang="zh-CN" altLang="en-US"/>
        </a:p>
      </dgm:t>
    </dgm:pt>
    <dgm:pt modelId="{810AFC31-39FD-424D-A03A-95765FAE9AAB}" type="pres">
      <dgm:prSet presAssocID="{605C1E3D-D78E-43D2-998F-9F6A7DF2F661}" presName="parentText" presStyleLbl="node1" presStyleIdx="0" presStyleCnt="3">
        <dgm:presLayoutVars>
          <dgm:chMax val="0"/>
          <dgm:bulletEnabled val="1"/>
        </dgm:presLayoutVars>
      </dgm:prSet>
      <dgm:spPr/>
      <dgm:t>
        <a:bodyPr/>
        <a:lstStyle/>
        <a:p>
          <a:endParaRPr lang="zh-CN" altLang="en-US"/>
        </a:p>
      </dgm:t>
    </dgm:pt>
    <dgm:pt modelId="{0E1AF1A1-7763-4C51-AA36-FE18B334F287}" type="pres">
      <dgm:prSet presAssocID="{605C1E3D-D78E-43D2-998F-9F6A7DF2F661}" presName="childText" presStyleLbl="revTx" presStyleIdx="0" presStyleCnt="2">
        <dgm:presLayoutVars>
          <dgm:bulletEnabled val="1"/>
        </dgm:presLayoutVars>
      </dgm:prSet>
      <dgm:spPr/>
      <dgm:t>
        <a:bodyPr/>
        <a:lstStyle/>
        <a:p>
          <a:endParaRPr lang="zh-CN" altLang="en-US"/>
        </a:p>
      </dgm:t>
    </dgm:pt>
    <dgm:pt modelId="{FE40F81A-E50B-4E4D-A5EE-1C6D38F1DD77}" type="pres">
      <dgm:prSet presAssocID="{771A0385-D4DE-4633-BCDE-217B3EEC5292}" presName="parentText" presStyleLbl="node1" presStyleIdx="1" presStyleCnt="3">
        <dgm:presLayoutVars>
          <dgm:chMax val="0"/>
          <dgm:bulletEnabled val="1"/>
        </dgm:presLayoutVars>
      </dgm:prSet>
      <dgm:spPr/>
      <dgm:t>
        <a:bodyPr/>
        <a:lstStyle/>
        <a:p>
          <a:endParaRPr lang="zh-CN" altLang="en-US"/>
        </a:p>
      </dgm:t>
    </dgm:pt>
    <dgm:pt modelId="{39866702-EAFD-4D59-8B4B-AFDFCD8E1058}" type="pres">
      <dgm:prSet presAssocID="{771A0385-D4DE-4633-BCDE-217B3EEC5292}" presName="childText" presStyleLbl="revTx" presStyleIdx="1" presStyleCnt="2">
        <dgm:presLayoutVars>
          <dgm:bulletEnabled val="1"/>
        </dgm:presLayoutVars>
      </dgm:prSet>
      <dgm:spPr/>
      <dgm:t>
        <a:bodyPr/>
        <a:lstStyle/>
        <a:p>
          <a:endParaRPr lang="zh-CN" altLang="en-US"/>
        </a:p>
      </dgm:t>
    </dgm:pt>
    <dgm:pt modelId="{3643A9A4-C19B-497B-81B7-BD8178D997FC}" type="pres">
      <dgm:prSet presAssocID="{E6B8D318-0B1A-48C7-B5EE-159ABA7C2AA9}" presName="parentText" presStyleLbl="node1" presStyleIdx="2" presStyleCnt="3">
        <dgm:presLayoutVars>
          <dgm:chMax val="0"/>
          <dgm:bulletEnabled val="1"/>
        </dgm:presLayoutVars>
      </dgm:prSet>
      <dgm:spPr/>
      <dgm:t>
        <a:bodyPr/>
        <a:lstStyle/>
        <a:p>
          <a:endParaRPr lang="zh-CN" altLang="en-US"/>
        </a:p>
      </dgm:t>
    </dgm:pt>
  </dgm:ptLst>
  <dgm:cxnLst>
    <dgm:cxn modelId="{56BFDBA8-0E39-4844-A17E-A31339199503}" type="presOf" srcId="{E6B8D318-0B1A-48C7-B5EE-159ABA7C2AA9}" destId="{3643A9A4-C19B-497B-81B7-BD8178D997FC}" srcOrd="0" destOrd="0" presId="urn:microsoft.com/office/officeart/2005/8/layout/vList2"/>
    <dgm:cxn modelId="{47BDC212-0425-4090-98AB-DEC3486D7CBD}" type="presOf" srcId="{771A0385-D4DE-4633-BCDE-217B3EEC5292}" destId="{FE40F81A-E50B-4E4D-A5EE-1C6D38F1DD77}" srcOrd="0" destOrd="0" presId="urn:microsoft.com/office/officeart/2005/8/layout/vList2"/>
    <dgm:cxn modelId="{D2736278-0B83-4642-A103-9DADD6481991}" type="presOf" srcId="{FE6E304B-3A7E-465C-BCFF-3C6A62AB134E}" destId="{39866702-EAFD-4D59-8B4B-AFDFCD8E1058}" srcOrd="0" destOrd="2" presId="urn:microsoft.com/office/officeart/2005/8/layout/vList2"/>
    <dgm:cxn modelId="{C0E23146-1B7A-4A60-AE7B-32A10C0DA634}" srcId="{771A0385-D4DE-4633-BCDE-217B3EEC5292}" destId="{C7B36BFE-6E8A-4678-86DD-B8D736024C8E}" srcOrd="1" destOrd="0" parTransId="{4F552944-902F-4E87-9CFB-0B2161D51E68}" sibTransId="{DA351DC1-FAD2-451C-BC53-74B5B20050F0}"/>
    <dgm:cxn modelId="{B22E255E-9A3B-472C-A271-CBA7532BE86C}" srcId="{70F010CD-75E3-42B6-8BF9-7D2C9667235C}" destId="{605C1E3D-D78E-43D2-998F-9F6A7DF2F661}" srcOrd="0" destOrd="0" parTransId="{A9A617D3-8CF1-4ECA-93A5-652C28D170B3}" sibTransId="{6B3F8359-FE47-4930-8DDD-A4DC894E1E3D}"/>
    <dgm:cxn modelId="{DCFE12A5-750C-462B-9E77-D4141FB7B21E}" type="presOf" srcId="{F1B4A970-4960-45AA-A16B-5145896521A4}" destId="{0E1AF1A1-7763-4C51-AA36-FE18B334F287}" srcOrd="0" destOrd="0" presId="urn:microsoft.com/office/officeart/2005/8/layout/vList2"/>
    <dgm:cxn modelId="{2382D9BE-9FD5-4270-8A87-CA06591CDDC1}" srcId="{771A0385-D4DE-4633-BCDE-217B3EEC5292}" destId="{FE6E304B-3A7E-465C-BCFF-3C6A62AB134E}" srcOrd="2" destOrd="0" parTransId="{FBC240C3-8992-43BF-8EB9-7CBA47F1FA93}" sibTransId="{7EC076F2-4DBE-4D42-AA0D-F0DB5CB2B5D1}"/>
    <dgm:cxn modelId="{9A1DC81B-3129-4172-8512-A5E688EB4C3D}" type="presOf" srcId="{605C1E3D-D78E-43D2-998F-9F6A7DF2F661}" destId="{810AFC31-39FD-424D-A03A-95765FAE9AAB}" srcOrd="0" destOrd="0" presId="urn:microsoft.com/office/officeart/2005/8/layout/vList2"/>
    <dgm:cxn modelId="{A55DF5AC-637B-4F7D-B1D4-7991CDD07BBF}" type="presOf" srcId="{70F010CD-75E3-42B6-8BF9-7D2C9667235C}" destId="{64A8C7D3-70D9-45A9-AB98-5431D89F2C73}" srcOrd="0" destOrd="0" presId="urn:microsoft.com/office/officeart/2005/8/layout/vList2"/>
    <dgm:cxn modelId="{B6359D84-9443-49DF-93DA-98DACC4689FD}" type="presOf" srcId="{C7B36BFE-6E8A-4678-86DD-B8D736024C8E}" destId="{39866702-EAFD-4D59-8B4B-AFDFCD8E1058}" srcOrd="0" destOrd="1" presId="urn:microsoft.com/office/officeart/2005/8/layout/vList2"/>
    <dgm:cxn modelId="{47CA557F-CEDF-475C-823B-8C015323B5F6}" srcId="{771A0385-D4DE-4633-BCDE-217B3EEC5292}" destId="{1EC9E0E3-33D5-4E17-ADB7-9ACD370AF73C}" srcOrd="0" destOrd="0" parTransId="{E1CE01BF-20DE-4EAE-BD04-26C978B498C5}" sibTransId="{C350A0D6-FDDA-4062-B8F3-848C5B668987}"/>
    <dgm:cxn modelId="{B5AFD8B9-6B63-44BF-814F-ACF1B801AD95}" srcId="{70F010CD-75E3-42B6-8BF9-7D2C9667235C}" destId="{E6B8D318-0B1A-48C7-B5EE-159ABA7C2AA9}" srcOrd="2" destOrd="0" parTransId="{78110BB0-4762-47BA-A9D3-EB666D46CAD5}" sibTransId="{F0EDA6C9-7D32-42BB-A939-C80861B8BCAF}"/>
    <dgm:cxn modelId="{0CA39363-FD18-47B6-AAFF-AFB917B50DE7}" srcId="{70F010CD-75E3-42B6-8BF9-7D2C9667235C}" destId="{771A0385-D4DE-4633-BCDE-217B3EEC5292}" srcOrd="1" destOrd="0" parTransId="{BD9352A0-DE9B-4C83-A426-CC194453CED3}" sibTransId="{ACB9F294-39C8-451B-BD9F-E9867F37EC71}"/>
    <dgm:cxn modelId="{8113A003-9600-4B63-99B4-46C40C6E2E20}" type="presOf" srcId="{1EC9E0E3-33D5-4E17-ADB7-9ACD370AF73C}" destId="{39866702-EAFD-4D59-8B4B-AFDFCD8E1058}" srcOrd="0" destOrd="0" presId="urn:microsoft.com/office/officeart/2005/8/layout/vList2"/>
    <dgm:cxn modelId="{B41B6FFB-7EEA-43A9-9F13-E390B57BDAF4}" srcId="{605C1E3D-D78E-43D2-998F-9F6A7DF2F661}" destId="{F1B4A970-4960-45AA-A16B-5145896521A4}" srcOrd="0" destOrd="0" parTransId="{69A2C5B8-4621-491B-83A0-FA37EB5692B3}" sibTransId="{B2555AAD-F6AD-4CD2-83AC-11EE7AAC03B0}"/>
    <dgm:cxn modelId="{D0E3D899-93AA-4869-9712-3F5F53D54D68}" type="presParOf" srcId="{64A8C7D3-70D9-45A9-AB98-5431D89F2C73}" destId="{810AFC31-39FD-424D-A03A-95765FAE9AAB}" srcOrd="0" destOrd="0" presId="urn:microsoft.com/office/officeart/2005/8/layout/vList2"/>
    <dgm:cxn modelId="{28EC9CCF-6CCB-48F2-9A60-CD991D6BE665}" type="presParOf" srcId="{64A8C7D3-70D9-45A9-AB98-5431D89F2C73}" destId="{0E1AF1A1-7763-4C51-AA36-FE18B334F287}" srcOrd="1" destOrd="0" presId="urn:microsoft.com/office/officeart/2005/8/layout/vList2"/>
    <dgm:cxn modelId="{72171D41-1052-44A2-850F-6259EF088FFC}" type="presParOf" srcId="{64A8C7D3-70D9-45A9-AB98-5431D89F2C73}" destId="{FE40F81A-E50B-4E4D-A5EE-1C6D38F1DD77}" srcOrd="2" destOrd="0" presId="urn:microsoft.com/office/officeart/2005/8/layout/vList2"/>
    <dgm:cxn modelId="{867DC65D-1693-482A-A6C0-09F0DC0524C7}" type="presParOf" srcId="{64A8C7D3-70D9-45A9-AB98-5431D89F2C73}" destId="{39866702-EAFD-4D59-8B4B-AFDFCD8E1058}" srcOrd="3" destOrd="0" presId="urn:microsoft.com/office/officeart/2005/8/layout/vList2"/>
    <dgm:cxn modelId="{3C58EED4-7D68-4E15-BF85-C8D21E615F28}" type="presParOf" srcId="{64A8C7D3-70D9-45A9-AB98-5431D89F2C73}" destId="{3643A9A4-C19B-497B-81B7-BD8178D997FC}"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17A65F-28B2-4F24-9078-96C6AA5D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93BFE83D-87E6-43D0-89E0-99B3B07077BA}">
      <dgm:prSet/>
      <dgm:spPr/>
      <dgm:t>
        <a:bodyPr/>
        <a:lstStyle/>
        <a:p>
          <a:pPr rtl="0"/>
          <a:r>
            <a:rPr kumimoji="1" lang="zh-CN" b="1"/>
            <a:t>基本思想</a:t>
          </a:r>
          <a:endParaRPr lang="zh-CN"/>
        </a:p>
      </dgm:t>
    </dgm:pt>
    <dgm:pt modelId="{43189DAD-225B-45B6-99FB-0929C0269945}" cxnId="{DC63CA4E-BEE4-46A6-A3CD-C4172AC3EFD5}" type="parTrans">
      <dgm:prSet/>
      <dgm:spPr/>
      <dgm:t>
        <a:bodyPr/>
        <a:lstStyle/>
        <a:p>
          <a:endParaRPr lang="zh-CN" altLang="en-US"/>
        </a:p>
      </dgm:t>
    </dgm:pt>
    <dgm:pt modelId="{4C0C49AE-3B05-4F5E-9D46-08A82C351C9F}" cxnId="{DC63CA4E-BEE4-46A6-A3CD-C4172AC3EFD5}" type="sibTrans">
      <dgm:prSet/>
      <dgm:spPr/>
      <dgm:t>
        <a:bodyPr/>
        <a:lstStyle/>
        <a:p>
          <a:endParaRPr lang="zh-CN" altLang="en-US"/>
        </a:p>
      </dgm:t>
    </dgm:pt>
    <dgm:pt modelId="{705CF34D-B733-4CAF-AE87-70EAFCD32AD6}">
      <dgm:prSet/>
      <dgm:spPr/>
      <dgm:t>
        <a:bodyPr/>
        <a:lstStyle/>
        <a:p>
          <a:pPr rtl="0"/>
          <a:r>
            <a:rPr kumimoji="1" lang="zh-CN" b="1" dirty="0"/>
            <a:t>利用局部性原理，根据一个进程在执行过程中过去的页面访问踪迹来推测未来的行为</a:t>
          </a:r>
          <a:endParaRPr lang="zh-CN" dirty="0"/>
        </a:p>
      </dgm:t>
    </dgm:pt>
    <dgm:pt modelId="{4377C691-54E9-4CC1-BE4D-EE88D37F977C}" cxnId="{24CF2CF4-D088-46F2-84A0-C4D337152CEB}" type="parTrans">
      <dgm:prSet/>
      <dgm:spPr/>
      <dgm:t>
        <a:bodyPr/>
        <a:lstStyle/>
        <a:p>
          <a:endParaRPr lang="zh-CN" altLang="en-US"/>
        </a:p>
      </dgm:t>
    </dgm:pt>
    <dgm:pt modelId="{C905A1F3-6E86-454D-89BD-F6A0C1BFFBC3}" cxnId="{24CF2CF4-D088-46F2-84A0-C4D337152CEB}" type="sibTrans">
      <dgm:prSet/>
      <dgm:spPr/>
      <dgm:t>
        <a:bodyPr/>
        <a:lstStyle/>
        <a:p>
          <a:endParaRPr lang="zh-CN" altLang="en-US"/>
        </a:p>
      </dgm:t>
    </dgm:pt>
    <dgm:pt modelId="{D8495901-6F1D-468A-9DB0-A6D8A5BDCB9E}">
      <dgm:prSet/>
      <dgm:spPr/>
      <dgm:t>
        <a:bodyPr/>
        <a:lstStyle/>
        <a:p>
          <a:pPr rtl="0"/>
          <a:r>
            <a:rPr kumimoji="1" lang="zh-CN" b="1" dirty="0"/>
            <a:t>因为，过去一段时间里不曾被访问的页面，在最近的将来可能也不会被访问</a:t>
          </a:r>
          <a:endParaRPr lang="zh-CN" dirty="0"/>
        </a:p>
      </dgm:t>
    </dgm:pt>
    <dgm:pt modelId="{1C617F04-E224-4450-BAD1-FDBD4725C239}" cxnId="{B9B32530-A532-4B3B-A7B6-C538364E3668}" type="parTrans">
      <dgm:prSet/>
      <dgm:spPr/>
      <dgm:t>
        <a:bodyPr/>
        <a:lstStyle/>
        <a:p>
          <a:endParaRPr lang="zh-CN" altLang="en-US"/>
        </a:p>
      </dgm:t>
    </dgm:pt>
    <dgm:pt modelId="{694ABDD7-CE36-48E1-91B7-1705E74B3D4F}" cxnId="{B9B32530-A532-4B3B-A7B6-C538364E3668}" type="sibTrans">
      <dgm:prSet/>
      <dgm:spPr/>
      <dgm:t>
        <a:bodyPr/>
        <a:lstStyle/>
        <a:p>
          <a:endParaRPr lang="zh-CN" altLang="en-US"/>
        </a:p>
      </dgm:t>
    </dgm:pt>
    <dgm:pt modelId="{F597FD7B-BB36-4678-9321-5BDB682A9A99}">
      <dgm:prSet/>
      <dgm:spPr/>
      <dgm:t>
        <a:bodyPr/>
        <a:lstStyle/>
        <a:p>
          <a:pPr rtl="0"/>
          <a:r>
            <a:rPr kumimoji="1" lang="zh-CN" b="1" dirty="0"/>
            <a:t>实质：</a:t>
          </a:r>
          <a:endParaRPr lang="zh-CN" dirty="0"/>
        </a:p>
      </dgm:t>
    </dgm:pt>
    <dgm:pt modelId="{1DAD6846-2F07-479F-9253-19C8A01DAB13}" cxnId="{0367B5E3-C783-4A7B-B476-D61D903622F7}" type="parTrans">
      <dgm:prSet/>
      <dgm:spPr/>
      <dgm:t>
        <a:bodyPr/>
        <a:lstStyle/>
        <a:p>
          <a:endParaRPr lang="zh-CN" altLang="en-US"/>
        </a:p>
      </dgm:t>
    </dgm:pt>
    <dgm:pt modelId="{8A951AC5-5118-441C-8DB0-42D14CFDB3DD}" cxnId="{0367B5E3-C783-4A7B-B476-D61D903622F7}" type="sibTrans">
      <dgm:prSet/>
      <dgm:spPr/>
      <dgm:t>
        <a:bodyPr/>
        <a:lstStyle/>
        <a:p>
          <a:endParaRPr lang="zh-CN" altLang="en-US"/>
        </a:p>
      </dgm:t>
    </dgm:pt>
    <dgm:pt modelId="{747A3A4B-ED31-405F-82A9-541C4C57A67A}">
      <dgm:prSet/>
      <dgm:spPr/>
      <dgm:t>
        <a:bodyPr/>
        <a:lstStyle/>
        <a:p>
          <a:pPr rtl="0"/>
          <a:r>
            <a:rPr kumimoji="1" lang="zh-CN" b="1" dirty="0"/>
            <a:t>选择最近一段时间内最久不用的页面进行淘汰</a:t>
          </a:r>
          <a:endParaRPr lang="zh-CN" dirty="0"/>
        </a:p>
      </dgm:t>
    </dgm:pt>
    <dgm:pt modelId="{AB33AF27-D4AB-46D8-9C36-437290A29B5C}" cxnId="{23419F05-7238-48CF-B006-EFD1775EA2DF}" type="parTrans">
      <dgm:prSet/>
      <dgm:spPr/>
      <dgm:t>
        <a:bodyPr/>
        <a:lstStyle/>
        <a:p>
          <a:endParaRPr lang="zh-CN" altLang="en-US"/>
        </a:p>
      </dgm:t>
    </dgm:pt>
    <dgm:pt modelId="{BEEA1974-6D63-425F-8057-3340901B9593}" cxnId="{23419F05-7238-48CF-B006-EFD1775EA2DF}" type="sibTrans">
      <dgm:prSet/>
      <dgm:spPr/>
      <dgm:t>
        <a:bodyPr/>
        <a:lstStyle/>
        <a:p>
          <a:endParaRPr lang="zh-CN" altLang="en-US"/>
        </a:p>
      </dgm:t>
    </dgm:pt>
    <dgm:pt modelId="{051FDD47-991A-41D8-8429-030A8237F5C7}">
      <dgm:prSet/>
      <dgm:spPr/>
      <dgm:t>
        <a:bodyPr/>
        <a:lstStyle/>
        <a:p>
          <a:pPr rtl="0"/>
          <a:r>
            <a:rPr kumimoji="1" lang="zh-CN" b="1" dirty="0"/>
            <a:t>实现这种技术，是利用页表项的“页面访问位” 来记录一个页面自上次访问以来所经历的时间 </a:t>
          </a:r>
          <a:r>
            <a:rPr kumimoji="1" lang="en-US" b="1" dirty="0"/>
            <a:t>t </a:t>
          </a:r>
          <a:r>
            <a:rPr kumimoji="1" lang="zh-CN" b="1" dirty="0"/>
            <a:t>，并淘汰</a:t>
          </a:r>
          <a:r>
            <a:rPr kumimoji="1" lang="en-US" b="1" dirty="0"/>
            <a:t>t </a:t>
          </a:r>
          <a:r>
            <a:rPr kumimoji="1" lang="zh-CN" b="1" dirty="0"/>
            <a:t>最大的页。</a:t>
          </a:r>
          <a:endParaRPr lang="zh-CN" dirty="0"/>
        </a:p>
      </dgm:t>
    </dgm:pt>
    <dgm:pt modelId="{50082716-53E0-4C3A-AE10-09B424855B79}" cxnId="{E3FD82D0-5B32-4547-924A-EBC98056619B}" type="parTrans">
      <dgm:prSet/>
      <dgm:spPr/>
      <dgm:t>
        <a:bodyPr/>
        <a:lstStyle/>
        <a:p>
          <a:endParaRPr lang="zh-CN" altLang="en-US"/>
        </a:p>
      </dgm:t>
    </dgm:pt>
    <dgm:pt modelId="{1E1210D4-4E7E-4114-83BB-CF636357874D}" cxnId="{E3FD82D0-5B32-4547-924A-EBC98056619B}" type="sibTrans">
      <dgm:prSet/>
      <dgm:spPr/>
      <dgm:t>
        <a:bodyPr/>
        <a:lstStyle/>
        <a:p>
          <a:endParaRPr lang="zh-CN" altLang="en-US"/>
        </a:p>
      </dgm:t>
    </dgm:pt>
    <dgm:pt modelId="{1835FDF6-7417-493B-9E6E-B46C8ECED5AF}">
      <dgm:prSet/>
      <dgm:spPr/>
      <dgm:t>
        <a:bodyPr/>
        <a:lstStyle/>
        <a:p>
          <a:pPr rtl="0"/>
          <a:r>
            <a:rPr kumimoji="1" lang="zh-CN" b="1" dirty="0"/>
            <a:t>它比较普遍适用于各种类型的程序</a:t>
          </a:r>
          <a:endParaRPr lang="zh-CN" dirty="0"/>
        </a:p>
      </dgm:t>
    </dgm:pt>
    <dgm:pt modelId="{0C219F34-AE05-4C10-8EFA-FFB7F66C1AC5}" cxnId="{1A122B28-0771-4E9A-A506-9AFFBAD2302C}" type="parTrans">
      <dgm:prSet/>
      <dgm:spPr/>
      <dgm:t>
        <a:bodyPr/>
        <a:lstStyle/>
        <a:p>
          <a:endParaRPr lang="zh-CN" altLang="en-US"/>
        </a:p>
      </dgm:t>
    </dgm:pt>
    <dgm:pt modelId="{A69549E2-9DC1-405E-B2DF-442367F26F05}" cxnId="{1A122B28-0771-4E9A-A506-9AFFBAD2302C}" type="sibTrans">
      <dgm:prSet/>
      <dgm:spPr/>
      <dgm:t>
        <a:bodyPr/>
        <a:lstStyle/>
        <a:p>
          <a:endParaRPr lang="zh-CN" altLang="en-US"/>
        </a:p>
      </dgm:t>
    </dgm:pt>
    <dgm:pt modelId="{40FF5CDB-490E-475F-A055-9B3F3C9FBF94}" type="pres">
      <dgm:prSet presAssocID="{3917A65F-28B2-4F24-9078-96C6AA5DB8AD}" presName="linear" presStyleCnt="0">
        <dgm:presLayoutVars>
          <dgm:animLvl val="lvl"/>
          <dgm:resizeHandles val="exact"/>
        </dgm:presLayoutVars>
      </dgm:prSet>
      <dgm:spPr/>
      <dgm:t>
        <a:bodyPr/>
        <a:lstStyle/>
        <a:p>
          <a:endParaRPr lang="zh-CN" altLang="en-US"/>
        </a:p>
      </dgm:t>
    </dgm:pt>
    <dgm:pt modelId="{343E50BA-6EE2-4FAA-996F-EE15807BF2F9}" type="pres">
      <dgm:prSet presAssocID="{93BFE83D-87E6-43D0-89E0-99B3B07077BA}" presName="parentText" presStyleLbl="node1" presStyleIdx="0" presStyleCnt="3">
        <dgm:presLayoutVars>
          <dgm:chMax val="0"/>
          <dgm:bulletEnabled val="1"/>
        </dgm:presLayoutVars>
      </dgm:prSet>
      <dgm:spPr/>
      <dgm:t>
        <a:bodyPr/>
        <a:lstStyle/>
        <a:p>
          <a:endParaRPr lang="zh-CN" altLang="en-US"/>
        </a:p>
      </dgm:t>
    </dgm:pt>
    <dgm:pt modelId="{4D92531A-A952-4267-9B90-1DE6194C1D3D}" type="pres">
      <dgm:prSet presAssocID="{93BFE83D-87E6-43D0-89E0-99B3B07077BA}" presName="childText" presStyleLbl="revTx" presStyleIdx="0" presStyleCnt="2">
        <dgm:presLayoutVars>
          <dgm:bulletEnabled val="1"/>
        </dgm:presLayoutVars>
      </dgm:prSet>
      <dgm:spPr/>
      <dgm:t>
        <a:bodyPr/>
        <a:lstStyle/>
        <a:p>
          <a:endParaRPr lang="zh-CN" altLang="en-US"/>
        </a:p>
      </dgm:t>
    </dgm:pt>
    <dgm:pt modelId="{4B78CB9A-88C6-4740-856B-17110A3103A3}" type="pres">
      <dgm:prSet presAssocID="{F597FD7B-BB36-4678-9321-5BDB682A9A99}" presName="parentText" presStyleLbl="node1" presStyleIdx="1" presStyleCnt="3">
        <dgm:presLayoutVars>
          <dgm:chMax val="0"/>
          <dgm:bulletEnabled val="1"/>
        </dgm:presLayoutVars>
      </dgm:prSet>
      <dgm:spPr/>
      <dgm:t>
        <a:bodyPr/>
        <a:lstStyle/>
        <a:p>
          <a:endParaRPr lang="zh-CN" altLang="en-US"/>
        </a:p>
      </dgm:t>
    </dgm:pt>
    <dgm:pt modelId="{E3FD7174-D771-4851-8545-4CDD6E17A816}" type="pres">
      <dgm:prSet presAssocID="{F597FD7B-BB36-4678-9321-5BDB682A9A99}" presName="childText" presStyleLbl="revTx" presStyleIdx="1" presStyleCnt="2">
        <dgm:presLayoutVars>
          <dgm:bulletEnabled val="1"/>
        </dgm:presLayoutVars>
      </dgm:prSet>
      <dgm:spPr/>
      <dgm:t>
        <a:bodyPr/>
        <a:lstStyle/>
        <a:p>
          <a:endParaRPr lang="zh-CN" altLang="en-US"/>
        </a:p>
      </dgm:t>
    </dgm:pt>
    <dgm:pt modelId="{DDB4E897-E1FD-4981-A423-7E4284D370F2}" type="pres">
      <dgm:prSet presAssocID="{1835FDF6-7417-493B-9E6E-B46C8ECED5AF}" presName="parentText" presStyleLbl="node1" presStyleIdx="2" presStyleCnt="3">
        <dgm:presLayoutVars>
          <dgm:chMax val="0"/>
          <dgm:bulletEnabled val="1"/>
        </dgm:presLayoutVars>
      </dgm:prSet>
      <dgm:spPr/>
      <dgm:t>
        <a:bodyPr/>
        <a:lstStyle/>
        <a:p>
          <a:endParaRPr lang="zh-CN" altLang="en-US"/>
        </a:p>
      </dgm:t>
    </dgm:pt>
  </dgm:ptLst>
  <dgm:cxnLst>
    <dgm:cxn modelId="{91E15EEC-F631-4C51-80A9-AB4F6E52ABCD}" type="presOf" srcId="{051FDD47-991A-41D8-8429-030A8237F5C7}" destId="{E3FD7174-D771-4851-8545-4CDD6E17A816}" srcOrd="0" destOrd="1" presId="urn:microsoft.com/office/officeart/2005/8/layout/vList2"/>
    <dgm:cxn modelId="{E3FD82D0-5B32-4547-924A-EBC98056619B}" srcId="{F597FD7B-BB36-4678-9321-5BDB682A9A99}" destId="{051FDD47-991A-41D8-8429-030A8237F5C7}" srcOrd="1" destOrd="0" parTransId="{50082716-53E0-4C3A-AE10-09B424855B79}" sibTransId="{1E1210D4-4E7E-4114-83BB-CF636357874D}"/>
    <dgm:cxn modelId="{A52B0ABA-BA81-4626-A4CF-37546B71A7B7}" type="presOf" srcId="{747A3A4B-ED31-405F-82A9-541C4C57A67A}" destId="{E3FD7174-D771-4851-8545-4CDD6E17A816}" srcOrd="0" destOrd="0" presId="urn:microsoft.com/office/officeart/2005/8/layout/vList2"/>
    <dgm:cxn modelId="{24CF2CF4-D088-46F2-84A0-C4D337152CEB}" srcId="{93BFE83D-87E6-43D0-89E0-99B3B07077BA}" destId="{705CF34D-B733-4CAF-AE87-70EAFCD32AD6}" srcOrd="0" destOrd="0" parTransId="{4377C691-54E9-4CC1-BE4D-EE88D37F977C}" sibTransId="{C905A1F3-6E86-454D-89BD-F6A0C1BFFBC3}"/>
    <dgm:cxn modelId="{2A3A0A87-4452-4B19-B6F7-FC5B0786695F}" type="presOf" srcId="{D8495901-6F1D-468A-9DB0-A6D8A5BDCB9E}" destId="{4D92531A-A952-4267-9B90-1DE6194C1D3D}" srcOrd="0" destOrd="1" presId="urn:microsoft.com/office/officeart/2005/8/layout/vList2"/>
    <dgm:cxn modelId="{23419F05-7238-48CF-B006-EFD1775EA2DF}" srcId="{F597FD7B-BB36-4678-9321-5BDB682A9A99}" destId="{747A3A4B-ED31-405F-82A9-541C4C57A67A}" srcOrd="0" destOrd="0" parTransId="{AB33AF27-D4AB-46D8-9C36-437290A29B5C}" sibTransId="{BEEA1974-6D63-425F-8057-3340901B9593}"/>
    <dgm:cxn modelId="{178DFCB9-9091-4B49-833A-E99CA3D4B954}" type="presOf" srcId="{1835FDF6-7417-493B-9E6E-B46C8ECED5AF}" destId="{DDB4E897-E1FD-4981-A423-7E4284D370F2}" srcOrd="0" destOrd="0" presId="urn:microsoft.com/office/officeart/2005/8/layout/vList2"/>
    <dgm:cxn modelId="{2939A8F6-F80E-43CE-B2AB-6508C8D585D1}" type="presOf" srcId="{93BFE83D-87E6-43D0-89E0-99B3B07077BA}" destId="{343E50BA-6EE2-4FAA-996F-EE15807BF2F9}" srcOrd="0" destOrd="0" presId="urn:microsoft.com/office/officeart/2005/8/layout/vList2"/>
    <dgm:cxn modelId="{B9B32530-A532-4B3B-A7B6-C538364E3668}" srcId="{93BFE83D-87E6-43D0-89E0-99B3B07077BA}" destId="{D8495901-6F1D-468A-9DB0-A6D8A5BDCB9E}" srcOrd="1" destOrd="0" parTransId="{1C617F04-E224-4450-BAD1-FDBD4725C239}" sibTransId="{694ABDD7-CE36-48E1-91B7-1705E74B3D4F}"/>
    <dgm:cxn modelId="{77D9CE07-5681-477A-9706-67B40695C860}" type="presOf" srcId="{3917A65F-28B2-4F24-9078-96C6AA5DB8AD}" destId="{40FF5CDB-490E-475F-A055-9B3F3C9FBF94}" srcOrd="0" destOrd="0" presId="urn:microsoft.com/office/officeart/2005/8/layout/vList2"/>
    <dgm:cxn modelId="{9A366887-A9E5-4F34-B664-159933C2D242}" type="presOf" srcId="{F597FD7B-BB36-4678-9321-5BDB682A9A99}" destId="{4B78CB9A-88C6-4740-856B-17110A3103A3}" srcOrd="0" destOrd="0" presId="urn:microsoft.com/office/officeart/2005/8/layout/vList2"/>
    <dgm:cxn modelId="{DC63CA4E-BEE4-46A6-A3CD-C4172AC3EFD5}" srcId="{3917A65F-28B2-4F24-9078-96C6AA5DB8AD}" destId="{93BFE83D-87E6-43D0-89E0-99B3B07077BA}" srcOrd="0" destOrd="0" parTransId="{43189DAD-225B-45B6-99FB-0929C0269945}" sibTransId="{4C0C49AE-3B05-4F5E-9D46-08A82C351C9F}"/>
    <dgm:cxn modelId="{1A122B28-0771-4E9A-A506-9AFFBAD2302C}" srcId="{3917A65F-28B2-4F24-9078-96C6AA5DB8AD}" destId="{1835FDF6-7417-493B-9E6E-B46C8ECED5AF}" srcOrd="2" destOrd="0" parTransId="{0C219F34-AE05-4C10-8EFA-FFB7F66C1AC5}" sibTransId="{A69549E2-9DC1-405E-B2DF-442367F26F05}"/>
    <dgm:cxn modelId="{0367B5E3-C783-4A7B-B476-D61D903622F7}" srcId="{3917A65F-28B2-4F24-9078-96C6AA5DB8AD}" destId="{F597FD7B-BB36-4678-9321-5BDB682A9A99}" srcOrd="1" destOrd="0" parTransId="{1DAD6846-2F07-479F-9253-19C8A01DAB13}" sibTransId="{8A951AC5-5118-441C-8DB0-42D14CFDB3DD}"/>
    <dgm:cxn modelId="{3FD62163-48EC-47F7-8E3B-CC657DDB2396}" type="presOf" srcId="{705CF34D-B733-4CAF-AE87-70EAFCD32AD6}" destId="{4D92531A-A952-4267-9B90-1DE6194C1D3D}" srcOrd="0" destOrd="0" presId="urn:microsoft.com/office/officeart/2005/8/layout/vList2"/>
    <dgm:cxn modelId="{8C067D69-6549-4C0B-A792-5B68D68663AE}" type="presParOf" srcId="{40FF5CDB-490E-475F-A055-9B3F3C9FBF94}" destId="{343E50BA-6EE2-4FAA-996F-EE15807BF2F9}" srcOrd="0" destOrd="0" presId="urn:microsoft.com/office/officeart/2005/8/layout/vList2"/>
    <dgm:cxn modelId="{10281AF2-A2C6-4DCA-AC05-CA3A3DAF395F}" type="presParOf" srcId="{40FF5CDB-490E-475F-A055-9B3F3C9FBF94}" destId="{4D92531A-A952-4267-9B90-1DE6194C1D3D}" srcOrd="1" destOrd="0" presId="urn:microsoft.com/office/officeart/2005/8/layout/vList2"/>
    <dgm:cxn modelId="{C77CEDB1-8C50-4041-97F2-22306A26365E}" type="presParOf" srcId="{40FF5CDB-490E-475F-A055-9B3F3C9FBF94}" destId="{4B78CB9A-88C6-4740-856B-17110A3103A3}" srcOrd="2" destOrd="0" presId="urn:microsoft.com/office/officeart/2005/8/layout/vList2"/>
    <dgm:cxn modelId="{46F1A84C-D2FC-4349-970C-F04107D2EE7E}" type="presParOf" srcId="{40FF5CDB-490E-475F-A055-9B3F3C9FBF94}" destId="{E3FD7174-D771-4851-8545-4CDD6E17A816}" srcOrd="3" destOrd="0" presId="urn:microsoft.com/office/officeart/2005/8/layout/vList2"/>
    <dgm:cxn modelId="{215A4BA1-D4AA-4857-8C21-3247CA4F1393}" type="presParOf" srcId="{40FF5CDB-490E-475F-A055-9B3F3C9FBF94}" destId="{DDB4E897-E1FD-4981-A423-7E4284D370F2}"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5A390C-8E10-4152-BBBC-0D0B60F3E3D6}" type="doc">
      <dgm:prSet loTypeId="process" loCatId="process" qsTypeId="urn:microsoft.com/office/officeart/2005/8/quickstyle/simple1" qsCatId="simple" csTypeId="urn:microsoft.com/office/officeart/2005/8/colors/colorful1" csCatId="colorful" phldr="1"/>
      <dgm:spPr/>
      <dgm:t>
        <a:bodyPr/>
        <a:lstStyle/>
        <a:p>
          <a:endParaRPr lang="zh-CN" altLang="en-US"/>
        </a:p>
      </dgm:t>
    </dgm:pt>
    <dgm:pt modelId="{71261FE3-D776-4B1D-85AA-5B331F2DE6F9}">
      <dgm:prSet phldr="0" custT="1"/>
      <dgm:spPr/>
      <dgm:t>
        <a:bodyPr vert="horz" wrap="square"/>
        <a:p>
          <a:pPr rtl="0">
            <a:lnSpc>
              <a:spcPct val="100000"/>
            </a:lnSpc>
            <a:spcBef>
              <a:spcPct val="0"/>
            </a:spcBef>
            <a:spcAft>
              <a:spcPct val="35000"/>
            </a:spcAft>
          </a:pPr>
          <a:r>
            <a:rPr kumimoji="1" lang="zh-CN" altLang="en-US" sz="1600" b="1"/>
            <a:t>越界检查</a:t>
          </a:r>
          <a:r>
            <a:rPr lang="zh-CN" altLang="en-US" sz="1600"/>
            <a:t/>
          </a:r>
          <a:endParaRPr lang="zh-CN" altLang="en-US" sz="1600"/>
        </a:p>
      </dgm:t>
    </dgm:pt>
    <dgm:pt modelId="{2DD1DD28-73DD-4EAF-985E-96BA588818EB}" cxnId="{E8C8B403-2F2D-4C0D-A560-FBA597BB7B99}" type="parTrans">
      <dgm:prSet/>
      <dgm:spPr/>
      <dgm:t>
        <a:bodyPr/>
        <a:lstStyle/>
        <a:p>
          <a:endParaRPr lang="zh-CN" altLang="en-US" sz="3200"/>
        </a:p>
      </dgm:t>
    </dgm:pt>
    <dgm:pt modelId="{4F210F7B-2475-4E52-A659-08A4D150C49F}" cxnId="{E8C8B403-2F2D-4C0D-A560-FBA597BB7B99}" type="sibTrans">
      <dgm:prSet custT="1"/>
      <dgm:spPr/>
      <dgm:t>
        <a:bodyPr/>
        <a:lstStyle/>
        <a:p>
          <a:endParaRPr lang="zh-CN" altLang="en-US" sz="5400"/>
        </a:p>
      </dgm:t>
    </dgm:pt>
    <dgm:pt modelId="{FA78FAF3-4075-424A-BDCA-01890A08860F}">
      <dgm:prSet phldr="0" custT="1"/>
      <dgm:spPr/>
      <dgm:t>
        <a:bodyPr vert="horz" wrap="square"/>
        <a:p>
          <a:pPr rtl="0">
            <a:lnSpc>
              <a:spcPct val="100000"/>
            </a:lnSpc>
            <a:spcBef>
              <a:spcPct val="0"/>
            </a:spcBef>
            <a:spcAft>
              <a:spcPct val="15000"/>
            </a:spcAft>
          </a:pPr>
          <a:r>
            <a:rPr kumimoji="1" lang="zh-CN" altLang="en-US" sz="1600" b="1"/>
            <a:t>根据段表长度和段长，判断访问的地址是否越界</a:t>
          </a:r>
          <a:r>
            <a:rPr lang="zh-CN" altLang="en-US" sz="1600"/>
            <a:t/>
          </a:r>
          <a:endParaRPr lang="zh-CN" altLang="en-US" sz="1600"/>
        </a:p>
      </dgm:t>
    </dgm:pt>
    <dgm:pt modelId="{3462EC58-4F0D-4F52-A481-050FDBC78B8B}" cxnId="{3DBE5A3A-225C-4FE1-B1A6-159ED0AD5BEA}" type="parTrans">
      <dgm:prSet/>
      <dgm:spPr/>
    </dgm:pt>
    <dgm:pt modelId="{D4A0865E-D833-4042-8201-1342F9B27D7D}" cxnId="{3DBE5A3A-225C-4FE1-B1A6-159ED0AD5BEA}" type="sibTrans">
      <dgm:prSet/>
      <dgm:spPr/>
    </dgm:pt>
    <dgm:pt modelId="{F7E86A90-DE88-482C-A44E-36D399BA0CF2}">
      <dgm:prSet phldr="0" custT="1"/>
      <dgm:spPr/>
      <dgm:t>
        <a:bodyPr vert="horz" wrap="square"/>
        <a:p>
          <a:pPr rtl="0">
            <a:lnSpc>
              <a:spcPct val="100000"/>
            </a:lnSpc>
            <a:spcBef>
              <a:spcPct val="0"/>
            </a:spcBef>
            <a:spcAft>
              <a:spcPct val="35000"/>
            </a:spcAft>
          </a:pPr>
          <a:r>
            <a:rPr kumimoji="1" lang="zh-CN" altLang="en-US" sz="1600" b="1"/>
            <a:t>存取控制检查</a:t>
          </a:r>
          <a:r>
            <a:rPr lang="zh-CN" altLang="en-US" sz="1600"/>
            <a:t/>
          </a:r>
          <a:endParaRPr lang="zh-CN" altLang="en-US" sz="1600"/>
        </a:p>
      </dgm:t>
    </dgm:pt>
    <dgm:pt modelId="{A73CA480-6D43-4FB4-A30B-03BFA53590A3}" cxnId="{35AD94E3-93D6-4C7E-8D42-7B7783FA89D2}" type="parTrans">
      <dgm:prSet/>
      <dgm:spPr/>
      <dgm:t>
        <a:bodyPr/>
        <a:lstStyle/>
        <a:p>
          <a:endParaRPr lang="zh-CN" altLang="en-US" sz="3200"/>
        </a:p>
      </dgm:t>
    </dgm:pt>
    <dgm:pt modelId="{5D59DE29-C078-42F3-9106-6D35AC7C63DF}" cxnId="{35AD94E3-93D6-4C7E-8D42-7B7783FA89D2}" type="sibTrans">
      <dgm:prSet custT="1"/>
      <dgm:spPr/>
      <dgm:t>
        <a:bodyPr/>
        <a:lstStyle/>
        <a:p>
          <a:endParaRPr lang="zh-CN" altLang="en-US" sz="5400"/>
        </a:p>
      </dgm:t>
    </dgm:pt>
    <dgm:pt modelId="{701EA495-EC1B-434D-B552-D455D0715D88}">
      <dgm:prSet phldr="0" custT="1"/>
      <dgm:spPr/>
      <dgm:t>
        <a:bodyPr vert="horz" wrap="square"/>
        <a:p>
          <a:pPr rtl="0">
            <a:lnSpc>
              <a:spcPct val="100000"/>
            </a:lnSpc>
            <a:spcBef>
              <a:spcPct val="0"/>
            </a:spcBef>
            <a:spcAft>
              <a:spcPct val="15000"/>
            </a:spcAft>
          </a:pPr>
          <a:r>
            <a:rPr kumimoji="1" lang="zh-CN" sz="1600" b="1"/>
            <a:t>只读</a:t>
          </a:r>
          <a:r>
            <a:rPr kumimoji="1" lang="en-US" sz="1600" b="1"/>
            <a:t>/</a:t>
          </a:r>
          <a:r>
            <a:rPr kumimoji="1" lang="zh-CN" sz="1600" b="1"/>
            <a:t>只执行</a:t>
          </a:r>
          <a:r>
            <a:rPr kumimoji="1" lang="en-US" sz="1600" b="1"/>
            <a:t>/</a:t>
          </a:r>
          <a:r>
            <a:rPr kumimoji="1" lang="zh-CN" sz="1600" b="1"/>
            <a:t>读写</a:t>
          </a:r>
          <a:r>
            <a:rPr lang="zh-CN" sz="1600"/>
            <a:t/>
          </a:r>
          <a:endParaRPr lang="zh-CN" sz="1600"/>
        </a:p>
      </dgm:t>
    </dgm:pt>
    <dgm:pt modelId="{3F280C8C-449A-4BC8-ACAE-296AE1B5DA68}" cxnId="{935EA063-3E13-4063-82ED-ADEC82B45C49}" type="parTrans">
      <dgm:prSet/>
      <dgm:spPr/>
    </dgm:pt>
    <dgm:pt modelId="{E0FACD2B-D40E-40B4-98E6-5BF0AFEEAF11}" cxnId="{935EA063-3E13-4063-82ED-ADEC82B45C49}" type="sibTrans">
      <dgm:prSet/>
      <dgm:spPr/>
    </dgm:pt>
    <dgm:pt modelId="{9BD26159-E0C7-4E6D-BC9D-E65DBBF1CD2C}">
      <dgm:prSet phldr="0" custT="1"/>
      <dgm:spPr/>
      <dgm:t>
        <a:bodyPr vert="horz" wrap="square"/>
        <a:p>
          <a:pPr rtl="0">
            <a:lnSpc>
              <a:spcPct val="100000"/>
            </a:lnSpc>
            <a:spcBef>
              <a:spcPct val="0"/>
            </a:spcBef>
            <a:spcAft>
              <a:spcPct val="35000"/>
            </a:spcAft>
          </a:pPr>
          <a:r>
            <a:rPr kumimoji="1" lang="zh-CN" altLang="en-US" sz="1600" b="1" dirty="0">
              <a:solidFill>
                <a:srgbClr val="FF0000"/>
              </a:solidFill>
            </a:rPr>
            <a:t>环保护机构：</a:t>
          </a:r>
          <a:r>
            <a:rPr kumimoji="1" lang="zh-CN" altLang="en-US" sz="1600" b="1">
              <a:solidFill>
                <a:schemeClr val="tx1"/>
              </a:solidFill>
            </a:rPr>
            <a:t>一种功能较完善的保护机制</a:t>
          </a:r>
          <a:r>
            <a:rPr lang="zh-CN" altLang="en-US" sz="1600">
              <a:solidFill>
                <a:schemeClr val="tx1"/>
              </a:solidFill>
            </a:rPr>
            <a:t/>
          </a:r>
          <a:endParaRPr lang="zh-CN" altLang="en-US" sz="1600">
            <a:solidFill>
              <a:schemeClr val="tx1"/>
            </a:solidFill>
          </a:endParaRPr>
        </a:p>
      </dgm:t>
    </dgm:pt>
    <dgm:pt modelId="{12A22447-8831-470C-9E7E-9D2E7239198E}" cxnId="{F3C19E85-EEC3-468A-B3FF-D6BE76221EDD}" type="parTrans">
      <dgm:prSet/>
      <dgm:spPr/>
      <dgm:t>
        <a:bodyPr/>
        <a:lstStyle/>
        <a:p>
          <a:endParaRPr lang="zh-CN" altLang="en-US" sz="3200"/>
        </a:p>
      </dgm:t>
    </dgm:pt>
    <dgm:pt modelId="{5D35DCC3-1C94-460A-8980-EF1DADA38A4F}" cxnId="{F3C19E85-EEC3-468A-B3FF-D6BE76221EDD}" type="sibTrans">
      <dgm:prSet/>
      <dgm:spPr/>
      <dgm:t>
        <a:bodyPr/>
        <a:lstStyle/>
        <a:p>
          <a:endParaRPr lang="zh-CN" altLang="en-US" sz="3200"/>
        </a:p>
      </dgm:t>
    </dgm:pt>
    <dgm:pt modelId="{5730040B-B91A-4F29-84CC-5179B2EA8688}">
      <dgm:prSet phldr="0" custT="1"/>
      <dgm:spPr/>
      <dgm:t>
        <a:bodyPr vert="horz" wrap="square"/>
        <a:p>
          <a:pPr rtl="0">
            <a:lnSpc>
              <a:spcPct val="100000"/>
            </a:lnSpc>
            <a:spcBef>
              <a:spcPct val="0"/>
            </a:spcBef>
            <a:spcAft>
              <a:spcPct val="15000"/>
            </a:spcAft>
          </a:pPr>
          <a:r>
            <a:rPr kumimoji="1" lang="zh-CN" altLang="en-US" sz="1600" b="1">
              <a:solidFill>
                <a:schemeClr val="tx1"/>
              </a:solidFill>
            </a:rPr>
            <a:t>低编号的环具有高优先权 </a:t>
          </a:r>
          <a:r>
            <a:rPr lang="zh-CN" altLang="en-US" sz="1600">
              <a:solidFill>
                <a:schemeClr val="tx1"/>
              </a:solidFill>
            </a:rPr>
            <a:t/>
          </a:r>
          <a:endParaRPr lang="zh-CN" altLang="en-US" sz="1600">
            <a:solidFill>
              <a:schemeClr val="tx1"/>
            </a:solidFill>
          </a:endParaRPr>
        </a:p>
      </dgm:t>
    </dgm:pt>
    <dgm:pt modelId="{B6FABE20-312D-47FE-8106-B36B48A39559}" cxnId="{537D2C36-B72D-4E32-802F-299D6CEF5111}" type="parTrans">
      <dgm:prSet/>
      <dgm:spPr/>
    </dgm:pt>
    <dgm:pt modelId="{36840109-EDB9-432B-BB75-325441C97E23}" cxnId="{537D2C36-B72D-4E32-802F-299D6CEF5111}" type="sibTrans">
      <dgm:prSet/>
      <dgm:spPr/>
    </dgm:pt>
    <dgm:pt modelId="{E9E3C5B5-2170-46F9-A204-39E9B552E377}">
      <dgm:prSet phldr="0" custT="1"/>
      <dgm:spPr/>
      <dgm:t>
        <a:bodyPr vert="horz" wrap="square"/>
        <a:p>
          <a:pPr rtl="0">
            <a:lnSpc>
              <a:spcPct val="100000"/>
            </a:lnSpc>
            <a:spcBef>
              <a:spcPct val="0"/>
            </a:spcBef>
            <a:spcAft>
              <a:spcPct val="15000"/>
            </a:spcAft>
          </a:pPr>
          <a:r>
            <a:rPr kumimoji="1" lang="en-US" sz="1600" b="1" dirty="0">
              <a:solidFill>
                <a:schemeClr val="tx1"/>
              </a:solidFill>
            </a:rPr>
            <a:t>OS</a:t>
          </a:r>
          <a:r>
            <a:rPr kumimoji="1" lang="zh-CN" sz="1600" b="1" dirty="0">
              <a:solidFill>
                <a:schemeClr val="tx1"/>
              </a:solidFill>
            </a:rPr>
            <a:t>内核位于</a:t>
          </a:r>
          <a:r>
            <a:rPr kumimoji="1" lang="en-US" sz="1600" b="1" dirty="0">
              <a:solidFill>
                <a:schemeClr val="tx1"/>
              </a:solidFill>
            </a:rPr>
            <a:t>0</a:t>
          </a:r>
          <a:r>
            <a:rPr kumimoji="1" lang="zh-CN" sz="1600" b="1" dirty="0">
              <a:solidFill>
                <a:schemeClr val="tx1"/>
              </a:solidFill>
            </a:rPr>
            <a:t>环内，重要的程序位于中间环，一般程序位于外环</a:t>
          </a:r>
          <a:r>
            <a:rPr kumimoji="1" lang="zh-CN" sz="1600" b="1" dirty="0">
              <a:solidFill>
                <a:schemeClr val="tx1"/>
              </a:solidFill>
            </a:rPr>
            <a:t/>
          </a:r>
          <a:endParaRPr kumimoji="1" lang="zh-CN" sz="1600" b="1" dirty="0">
            <a:solidFill>
              <a:schemeClr val="tx1"/>
            </a:solidFill>
          </a:endParaRPr>
        </a:p>
      </dgm:t>
    </dgm:pt>
    <dgm:pt modelId="{FD5DBF02-CA86-44DB-9D24-A26E1DBA69AA}" cxnId="{E6361588-FE99-4708-ABE3-64EBD6C7DF25}" type="parTrans">
      <dgm:prSet/>
      <dgm:spPr/>
    </dgm:pt>
    <dgm:pt modelId="{0AC3C306-8935-4272-99A2-6CBC6C04A7C0}" cxnId="{E6361588-FE99-4708-ABE3-64EBD6C7DF25}" type="sibTrans">
      <dgm:prSet/>
      <dgm:spPr/>
    </dgm:pt>
    <dgm:pt modelId="{27DA3D17-8D65-4D0D-8FB5-7742E85E8763}" type="pres">
      <dgm:prSet presAssocID="{265A390C-8E10-4152-BBBC-0D0B60F3E3D6}" presName="outerComposite" presStyleCnt="0">
        <dgm:presLayoutVars>
          <dgm:chMax val="5"/>
          <dgm:dir/>
          <dgm:resizeHandles val="exact"/>
        </dgm:presLayoutVars>
      </dgm:prSet>
      <dgm:spPr/>
      <dgm:t>
        <a:bodyPr/>
        <a:lstStyle/>
        <a:p>
          <a:endParaRPr lang="zh-CN" altLang="en-US"/>
        </a:p>
      </dgm:t>
    </dgm:pt>
    <dgm:pt modelId="{2E9FE0BB-0C5F-459E-ACD3-1B651E99133C}" type="pres">
      <dgm:prSet presAssocID="{265A390C-8E10-4152-BBBC-0D0B60F3E3D6}" presName="dummyMaxCanvas" presStyleCnt="0">
        <dgm:presLayoutVars/>
      </dgm:prSet>
      <dgm:spPr/>
    </dgm:pt>
    <dgm:pt modelId="{42DCD610-2D5A-49A2-BCFC-84D570D41C6C}" type="pres">
      <dgm:prSet presAssocID="{265A390C-8E10-4152-BBBC-0D0B60F3E3D6}" presName="ThreeNodes_1" presStyleLbl="node1" presStyleIdx="0" presStyleCnt="3" custScaleY="92864">
        <dgm:presLayoutVars>
          <dgm:bulletEnabled val="1"/>
        </dgm:presLayoutVars>
      </dgm:prSet>
      <dgm:spPr/>
      <dgm:t>
        <a:bodyPr/>
        <a:lstStyle/>
        <a:p>
          <a:endParaRPr lang="zh-CN" altLang="en-US"/>
        </a:p>
      </dgm:t>
    </dgm:pt>
    <dgm:pt modelId="{48DB06A9-2B39-4226-8F93-B106B6A538CD}" type="pres">
      <dgm:prSet presAssocID="{265A390C-8E10-4152-BBBC-0D0B60F3E3D6}" presName="ThreeNodes_2" presStyleLbl="node1" presStyleIdx="1" presStyleCnt="3" custScaleY="92864">
        <dgm:presLayoutVars>
          <dgm:bulletEnabled val="1"/>
        </dgm:presLayoutVars>
      </dgm:prSet>
      <dgm:spPr/>
      <dgm:t>
        <a:bodyPr/>
        <a:lstStyle/>
        <a:p>
          <a:endParaRPr lang="zh-CN" altLang="en-US"/>
        </a:p>
      </dgm:t>
    </dgm:pt>
    <dgm:pt modelId="{72E1515E-35D7-44C9-8975-C6003FB1E821}" type="pres">
      <dgm:prSet presAssocID="{265A390C-8E10-4152-BBBC-0D0B60F3E3D6}" presName="ThreeNodes_3" presStyleLbl="node1" presStyleIdx="2" presStyleCnt="3" custScaleY="136181">
        <dgm:presLayoutVars>
          <dgm:bulletEnabled val="1"/>
        </dgm:presLayoutVars>
      </dgm:prSet>
      <dgm:spPr/>
      <dgm:t>
        <a:bodyPr/>
        <a:lstStyle/>
        <a:p>
          <a:endParaRPr lang="zh-CN" altLang="en-US"/>
        </a:p>
      </dgm:t>
    </dgm:pt>
    <dgm:pt modelId="{FF756DA2-71EF-4435-B841-E9F80D9530A0}" type="pres">
      <dgm:prSet presAssocID="{265A390C-8E10-4152-BBBC-0D0B60F3E3D6}" presName="ThreeConn_1-2" presStyleLbl="fgAccFollowNode1" presStyleIdx="0" presStyleCnt="2">
        <dgm:presLayoutVars>
          <dgm:bulletEnabled val="1"/>
        </dgm:presLayoutVars>
      </dgm:prSet>
      <dgm:spPr/>
      <dgm:t>
        <a:bodyPr/>
        <a:lstStyle/>
        <a:p>
          <a:endParaRPr lang="zh-CN" altLang="en-US"/>
        </a:p>
      </dgm:t>
    </dgm:pt>
    <dgm:pt modelId="{29F9E450-D55A-49AF-A40C-F023B5624DED}" type="pres">
      <dgm:prSet presAssocID="{265A390C-8E10-4152-BBBC-0D0B60F3E3D6}" presName="ThreeConn_2-3" presStyleLbl="fgAccFollowNode1" presStyleIdx="1" presStyleCnt="2">
        <dgm:presLayoutVars>
          <dgm:bulletEnabled val="1"/>
        </dgm:presLayoutVars>
      </dgm:prSet>
      <dgm:spPr/>
      <dgm:t>
        <a:bodyPr/>
        <a:lstStyle/>
        <a:p>
          <a:endParaRPr lang="zh-CN" altLang="en-US"/>
        </a:p>
      </dgm:t>
    </dgm:pt>
    <dgm:pt modelId="{378336E6-8CAE-4333-B1DE-1C69DB5780D8}" type="pres">
      <dgm:prSet presAssocID="{265A390C-8E10-4152-BBBC-0D0B60F3E3D6}" presName="ThreeNodes_1_text" presStyleCnt="0">
        <dgm:presLayoutVars>
          <dgm:bulletEnabled val="1"/>
        </dgm:presLayoutVars>
      </dgm:prSet>
      <dgm:spPr/>
      <dgm:t>
        <a:bodyPr/>
        <a:lstStyle/>
        <a:p>
          <a:endParaRPr lang="zh-CN" altLang="en-US"/>
        </a:p>
      </dgm:t>
    </dgm:pt>
    <dgm:pt modelId="{AAF76060-CE84-4A2D-92D7-5F2300F86F75}" type="pres">
      <dgm:prSet presAssocID="{265A390C-8E10-4152-BBBC-0D0B60F3E3D6}" presName="ThreeNodes_2_text" presStyleCnt="0">
        <dgm:presLayoutVars>
          <dgm:bulletEnabled val="1"/>
        </dgm:presLayoutVars>
      </dgm:prSet>
      <dgm:spPr/>
      <dgm:t>
        <a:bodyPr/>
        <a:lstStyle/>
        <a:p>
          <a:endParaRPr lang="zh-CN" altLang="en-US"/>
        </a:p>
      </dgm:t>
    </dgm:pt>
    <dgm:pt modelId="{21E7A7D9-10F0-484D-8129-F345939E45DD}" type="pres">
      <dgm:prSet presAssocID="{265A390C-8E10-4152-BBBC-0D0B60F3E3D6}" presName="ThreeNodes_3_text" presStyleCnt="0">
        <dgm:presLayoutVars>
          <dgm:bulletEnabled val="1"/>
        </dgm:presLayoutVars>
      </dgm:prSet>
      <dgm:spPr/>
      <dgm:t>
        <a:bodyPr/>
        <a:lstStyle/>
        <a:p>
          <a:endParaRPr lang="zh-CN" altLang="en-US"/>
        </a:p>
      </dgm:t>
    </dgm:pt>
  </dgm:ptLst>
  <dgm:cxnLst>
    <dgm:cxn modelId="{E8C8B403-2F2D-4C0D-A560-FBA597BB7B99}" srcId="{265A390C-8E10-4152-BBBC-0D0B60F3E3D6}" destId="{71261FE3-D776-4B1D-85AA-5B331F2DE6F9}" srcOrd="0" destOrd="0" parTransId="{2DD1DD28-73DD-4EAF-985E-96BA588818EB}" sibTransId="{4F210F7B-2475-4E52-A659-08A4D150C49F}"/>
    <dgm:cxn modelId="{3DBE5A3A-225C-4FE1-B1A6-159ED0AD5BEA}" srcId="{71261FE3-D776-4B1D-85AA-5B331F2DE6F9}" destId="{FA78FAF3-4075-424A-BDCA-01890A08860F}" srcOrd="0" destOrd="0" parTransId="{3462EC58-4F0D-4F52-A481-050FDBC78B8B}" sibTransId="{D4A0865E-D833-4042-8201-1342F9B27D7D}"/>
    <dgm:cxn modelId="{35AD94E3-93D6-4C7E-8D42-7B7783FA89D2}" srcId="{265A390C-8E10-4152-BBBC-0D0B60F3E3D6}" destId="{F7E86A90-DE88-482C-A44E-36D399BA0CF2}" srcOrd="1" destOrd="0" parTransId="{A73CA480-6D43-4FB4-A30B-03BFA53590A3}" sibTransId="{5D59DE29-C078-42F3-9106-6D35AC7C63DF}"/>
    <dgm:cxn modelId="{935EA063-3E13-4063-82ED-ADEC82B45C49}" srcId="{F7E86A90-DE88-482C-A44E-36D399BA0CF2}" destId="{701EA495-EC1B-434D-B552-D455D0715D88}" srcOrd="0" destOrd="1" parTransId="{3F280C8C-449A-4BC8-ACAE-296AE1B5DA68}" sibTransId="{E0FACD2B-D40E-40B4-98E6-5BF0AFEEAF11}"/>
    <dgm:cxn modelId="{F3C19E85-EEC3-468A-B3FF-D6BE76221EDD}" srcId="{265A390C-8E10-4152-BBBC-0D0B60F3E3D6}" destId="{9BD26159-E0C7-4E6D-BC9D-E65DBBF1CD2C}" srcOrd="2" destOrd="0" parTransId="{12A22447-8831-470C-9E7E-9D2E7239198E}" sibTransId="{5D35DCC3-1C94-460A-8980-EF1DADA38A4F}"/>
    <dgm:cxn modelId="{537D2C36-B72D-4E32-802F-299D6CEF5111}" srcId="{9BD26159-E0C7-4E6D-BC9D-E65DBBF1CD2C}" destId="{5730040B-B91A-4F29-84CC-5179B2EA8688}" srcOrd="0" destOrd="2" parTransId="{B6FABE20-312D-47FE-8106-B36B48A39559}" sibTransId="{36840109-EDB9-432B-BB75-325441C97E23}"/>
    <dgm:cxn modelId="{E6361588-FE99-4708-ABE3-64EBD6C7DF25}" srcId="{9BD26159-E0C7-4E6D-BC9D-E65DBBF1CD2C}" destId="{E9E3C5B5-2170-46F9-A204-39E9B552E377}" srcOrd="1" destOrd="2" parTransId="{FD5DBF02-CA86-44DB-9D24-A26E1DBA69AA}" sibTransId="{0AC3C306-8935-4272-99A2-6CBC6C04A7C0}"/>
    <dgm:cxn modelId="{BEDBE9CF-1E22-4713-90F7-4E201E698BB3}" type="presOf" srcId="{265A390C-8E10-4152-BBBC-0D0B60F3E3D6}" destId="{27DA3D17-8D65-4D0D-8FB5-7742E85E8763}" srcOrd="0" destOrd="0" presId="urn:microsoft.com/office/officeart/2005/8/layout/vProcess5"/>
    <dgm:cxn modelId="{EA2F6F94-365E-4CD4-BD0E-1FA1518CF7D6}" type="presParOf" srcId="{27DA3D17-8D65-4D0D-8FB5-7742E85E8763}" destId="{2E9FE0BB-0C5F-459E-ACD3-1B651E99133C}" srcOrd="0" destOrd="0" presId="urn:microsoft.com/office/officeart/2005/8/layout/vProcess5"/>
    <dgm:cxn modelId="{E9E197FE-C412-419E-AC15-4ED0D0AB8AD0}" type="presParOf" srcId="{27DA3D17-8D65-4D0D-8FB5-7742E85E8763}" destId="{42DCD610-2D5A-49A2-BCFC-84D570D41C6C}" srcOrd="1" destOrd="0" presId="urn:microsoft.com/office/officeart/2005/8/layout/vProcess5"/>
    <dgm:cxn modelId="{185888E3-2074-45FC-BD20-55EC0E7764AD}" type="presOf" srcId="{71261FE3-D776-4B1D-85AA-5B331F2DE6F9}" destId="{42DCD610-2D5A-49A2-BCFC-84D570D41C6C}" srcOrd="0" destOrd="0" presId="urn:microsoft.com/office/officeart/2005/8/layout/vProcess5"/>
    <dgm:cxn modelId="{405BCA10-BC47-4D3A-B2A8-1204BFAFC4FA}" type="presOf" srcId="{FA78FAF3-4075-424A-BDCA-01890A08860F}" destId="{42DCD610-2D5A-49A2-BCFC-84D570D41C6C}" srcOrd="0" destOrd="1" presId="urn:microsoft.com/office/officeart/2005/8/layout/vProcess5"/>
    <dgm:cxn modelId="{4E985344-6430-4103-97BC-EC25A70162A2}" type="presParOf" srcId="{27DA3D17-8D65-4D0D-8FB5-7742E85E8763}" destId="{48DB06A9-2B39-4226-8F93-B106B6A538CD}" srcOrd="2" destOrd="0" presId="urn:microsoft.com/office/officeart/2005/8/layout/vProcess5"/>
    <dgm:cxn modelId="{50E1EF91-11FE-48CB-8564-7B6EFA69E972}" type="presOf" srcId="{F7E86A90-DE88-482C-A44E-36D399BA0CF2}" destId="{48DB06A9-2B39-4226-8F93-B106B6A538CD}" srcOrd="0" destOrd="0" presId="urn:microsoft.com/office/officeart/2005/8/layout/vProcess5"/>
    <dgm:cxn modelId="{E7DBA935-A2D5-44A0-8987-13D7809E6202}" type="presOf" srcId="{701EA495-EC1B-434D-B552-D455D0715D88}" destId="{48DB06A9-2B39-4226-8F93-B106B6A538CD}" srcOrd="0" destOrd="1" presId="urn:microsoft.com/office/officeart/2005/8/layout/vProcess5"/>
    <dgm:cxn modelId="{03676C3D-6CAF-4B5C-B645-16FF5D732277}" type="presParOf" srcId="{27DA3D17-8D65-4D0D-8FB5-7742E85E8763}" destId="{72E1515E-35D7-44C9-8975-C6003FB1E821}" srcOrd="3" destOrd="0" presId="urn:microsoft.com/office/officeart/2005/8/layout/vProcess5"/>
    <dgm:cxn modelId="{CD9D72CE-E9CF-4C56-B550-A03AED092A81}" type="presOf" srcId="{9BD26159-E0C7-4E6D-BC9D-E65DBBF1CD2C}" destId="{72E1515E-35D7-44C9-8975-C6003FB1E821}" srcOrd="0" destOrd="0" presId="urn:microsoft.com/office/officeart/2005/8/layout/vProcess5"/>
    <dgm:cxn modelId="{677331B1-1777-490D-B910-7EED9BEB28DD}" type="presOf" srcId="{5730040B-B91A-4F29-84CC-5179B2EA8688}" destId="{72E1515E-35D7-44C9-8975-C6003FB1E821}" srcOrd="0" destOrd="1" presId="urn:microsoft.com/office/officeart/2005/8/layout/vProcess5"/>
    <dgm:cxn modelId="{9C2D7AA6-3418-4027-A4FB-E4E50585FE5F}" type="presOf" srcId="{E9E3C5B5-2170-46F9-A204-39E9B552E377}" destId="{72E1515E-35D7-44C9-8975-C6003FB1E821}" srcOrd="0" destOrd="2" presId="urn:microsoft.com/office/officeart/2005/8/layout/vProcess5"/>
    <dgm:cxn modelId="{49CEBE0C-CF15-40E5-AAEF-F839A60B5021}" type="presParOf" srcId="{27DA3D17-8D65-4D0D-8FB5-7742E85E8763}" destId="{FF756DA2-71EF-4435-B841-E9F80D9530A0}" srcOrd="4" destOrd="0" presId="urn:microsoft.com/office/officeart/2005/8/layout/vProcess5"/>
    <dgm:cxn modelId="{18F57618-ED7D-4798-891B-F88359FD2FF1}" type="presOf" srcId="{4F210F7B-2475-4E52-A659-08A4D150C49F}" destId="{FF756DA2-71EF-4435-B841-E9F80D9530A0}" srcOrd="0" destOrd="0" presId="urn:microsoft.com/office/officeart/2005/8/layout/vProcess5"/>
    <dgm:cxn modelId="{8A4A8B22-5D49-4B0F-896B-9CC7AE82A8A5}" type="presParOf" srcId="{27DA3D17-8D65-4D0D-8FB5-7742E85E8763}" destId="{29F9E450-D55A-49AF-A40C-F023B5624DED}" srcOrd="5" destOrd="0" presId="urn:microsoft.com/office/officeart/2005/8/layout/vProcess5"/>
    <dgm:cxn modelId="{71EAFD07-1941-4665-ABA2-9840083BD6ED}" type="presOf" srcId="{5D59DE29-C078-42F3-9106-6D35AC7C63DF}" destId="{29F9E450-D55A-49AF-A40C-F023B5624DED}" srcOrd="0" destOrd="0" presId="urn:microsoft.com/office/officeart/2005/8/layout/vProcess5"/>
    <dgm:cxn modelId="{15BB6D8E-0F11-4A50-B275-A890AEC7F5C5}" type="presParOf" srcId="{27DA3D17-8D65-4D0D-8FB5-7742E85E8763}" destId="{378336E6-8CAE-4333-B1DE-1C69DB5780D8}" srcOrd="6" destOrd="0" presId="urn:microsoft.com/office/officeart/2005/8/layout/vProcess5"/>
    <dgm:cxn modelId="{04709F20-5A39-49A6-BE97-859B64D5BAA8}" type="presOf" srcId="{71261FE3-D776-4B1D-85AA-5B331F2DE6F9}" destId="{378336E6-8CAE-4333-B1DE-1C69DB5780D8}" srcOrd="1" destOrd="0" presId="urn:microsoft.com/office/officeart/2005/8/layout/vProcess5"/>
    <dgm:cxn modelId="{42EA32FC-5939-4D04-A5D1-90E5A466013B}" type="presOf" srcId="{FA78FAF3-4075-424A-BDCA-01890A08860F}" destId="{378336E6-8CAE-4333-B1DE-1C69DB5780D8}" srcOrd="1" destOrd="1" presId="urn:microsoft.com/office/officeart/2005/8/layout/vProcess5"/>
    <dgm:cxn modelId="{EB8A7D13-3281-451A-87B5-EB3B9E0C96DC}" type="presParOf" srcId="{27DA3D17-8D65-4D0D-8FB5-7742E85E8763}" destId="{AAF76060-CE84-4A2D-92D7-5F2300F86F75}" srcOrd="7" destOrd="0" presId="urn:microsoft.com/office/officeart/2005/8/layout/vProcess5"/>
    <dgm:cxn modelId="{733DD272-C143-43A2-B113-CEFE6A8D7010}" type="presOf" srcId="{F7E86A90-DE88-482C-A44E-36D399BA0CF2}" destId="{AAF76060-CE84-4A2D-92D7-5F2300F86F75}" srcOrd="1" destOrd="0" presId="urn:microsoft.com/office/officeart/2005/8/layout/vProcess5"/>
    <dgm:cxn modelId="{24B85B9A-1AAF-4AF2-BB0E-5AC4889423B7}" type="presOf" srcId="{701EA495-EC1B-434D-B552-D455D0715D88}" destId="{AAF76060-CE84-4A2D-92D7-5F2300F86F75}" srcOrd="1" destOrd="1" presId="urn:microsoft.com/office/officeart/2005/8/layout/vProcess5"/>
    <dgm:cxn modelId="{06066631-1492-4BB7-8586-6127F925FBDC}" type="presParOf" srcId="{27DA3D17-8D65-4D0D-8FB5-7742E85E8763}" destId="{21E7A7D9-10F0-484D-8129-F345939E45DD}" srcOrd="8" destOrd="0" presId="urn:microsoft.com/office/officeart/2005/8/layout/vProcess5"/>
    <dgm:cxn modelId="{D183A188-5166-4AB6-8175-78310D257146}" type="presOf" srcId="{9BD26159-E0C7-4E6D-BC9D-E65DBBF1CD2C}" destId="{21E7A7D9-10F0-484D-8129-F345939E45DD}" srcOrd="1" destOrd="0" presId="urn:microsoft.com/office/officeart/2005/8/layout/vProcess5"/>
    <dgm:cxn modelId="{FFB65F1F-3073-4CE7-843B-6968447A1540}" type="presOf" srcId="{5730040B-B91A-4F29-84CC-5179B2EA8688}" destId="{21E7A7D9-10F0-484D-8129-F345939E45DD}" srcOrd="1" destOrd="1" presId="urn:microsoft.com/office/officeart/2005/8/layout/vProcess5"/>
    <dgm:cxn modelId="{9E8EC296-E9D0-43A9-996E-A88DC0191E26}" type="presOf" srcId="{E9E3C5B5-2170-46F9-A204-39E9B552E377}" destId="{21E7A7D9-10F0-484D-8129-F345939E45DD}" srcOrd="1" destOrd="2"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89345" cy="3914140"/>
        <a:chOff x="0" y="0"/>
        <a:chExt cx="6189345" cy="3914140"/>
      </a:xfrm>
    </dsp:grpSpPr>
    <dsp:sp modelId="{810AFC31-39FD-424D-A03A-95765FAE9AAB}">
      <dsp:nvSpPr>
        <dsp:cNvPr id="3" name="圆角矩形 2"/>
        <dsp:cNvSpPr/>
      </dsp:nvSpPr>
      <dsp:spPr bwMode="white">
        <a:xfrm>
          <a:off x="0" y="115570"/>
          <a:ext cx="6189345" cy="610870"/>
        </a:xfrm>
        <a:prstGeom prst="roundRect">
          <a:avLst/>
        </a:prstGeom>
      </dsp:spPr>
      <dsp:style>
        <a:lnRef idx="2">
          <a:schemeClr val="lt1"/>
        </a:lnRef>
        <a:fillRef idx="1">
          <a:schemeClr val="accent2"/>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kumimoji="1" lang="zh-CN" b="1" dirty="0"/>
            <a:t>最理想的页面置换策略</a:t>
          </a:r>
          <a:endParaRPr lang="zh-CN" dirty="0"/>
        </a:p>
      </dsp:txBody>
      <dsp:txXfrm>
        <a:off x="0" y="115570"/>
        <a:ext cx="6189345" cy="610870"/>
      </dsp:txXfrm>
    </dsp:sp>
    <dsp:sp modelId="{0E1AF1A1-7763-4C51-AA36-FE18B334F287}">
      <dsp:nvSpPr>
        <dsp:cNvPr id="4" name="矩形 3"/>
        <dsp:cNvSpPr/>
      </dsp:nvSpPr>
      <dsp:spPr bwMode="white">
        <a:xfrm>
          <a:off x="0" y="726440"/>
          <a:ext cx="6189345" cy="5956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6511"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20000"/>
            </a:spcAft>
            <a:buChar char="•"/>
          </a:pPr>
          <a:r>
            <a:rPr kumimoji="1" lang="zh-CN" b="1" dirty="0">
              <a:solidFill>
                <a:schemeClr val="tx1"/>
              </a:solidFill>
            </a:rPr>
            <a:t>从内存中移出永远不再需要的页面；如无这样的页面存在，则应选择最长时间不需要访问的页面</a:t>
          </a:r>
          <a:endParaRPr lang="zh-CN" dirty="0">
            <a:solidFill>
              <a:schemeClr val="tx1"/>
            </a:solidFill>
          </a:endParaRPr>
        </a:p>
      </dsp:txBody>
      <dsp:txXfrm>
        <a:off x="0" y="726440"/>
        <a:ext cx="6189345" cy="595630"/>
      </dsp:txXfrm>
    </dsp:sp>
    <dsp:sp modelId="{FE40F81A-E50B-4E4D-A5EE-1C6D38F1DD77}">
      <dsp:nvSpPr>
        <dsp:cNvPr id="5" name="圆角矩形 4"/>
        <dsp:cNvSpPr/>
      </dsp:nvSpPr>
      <dsp:spPr bwMode="white">
        <a:xfrm>
          <a:off x="0" y="1322070"/>
          <a:ext cx="6189345" cy="610870"/>
        </a:xfrm>
        <a:prstGeom prst="roundRect">
          <a:avLst/>
        </a:prstGeom>
      </dsp:spPr>
      <dsp:style>
        <a:lnRef idx="2">
          <a:schemeClr val="lt1"/>
        </a:lnRef>
        <a:fillRef idx="1">
          <a:schemeClr val="accent3"/>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lang="zh-CN" altLang="en-US" dirty="0"/>
            <a:t>算法思路</a:t>
          </a:r>
          <a:endParaRPr lang="zh-CN" dirty="0"/>
        </a:p>
      </dsp:txBody>
      <dsp:txXfrm>
        <a:off x="0" y="1322070"/>
        <a:ext cx="6189345" cy="610870"/>
      </dsp:txXfrm>
    </dsp:sp>
    <dsp:sp modelId="{39866702-EAFD-4D59-8B4B-AFDFCD8E1058}">
      <dsp:nvSpPr>
        <dsp:cNvPr id="6" name="矩形 5"/>
        <dsp:cNvSpPr/>
      </dsp:nvSpPr>
      <dsp:spPr bwMode="white">
        <a:xfrm>
          <a:off x="0" y="1932940"/>
          <a:ext cx="6189345" cy="125476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6511"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20000"/>
            </a:spcAft>
            <a:buChar char="•"/>
          </a:pPr>
          <a:r>
            <a:rPr kumimoji="1" lang="zh-CN" b="1" dirty="0">
              <a:solidFill>
                <a:schemeClr val="tx1"/>
              </a:solidFill>
            </a:rPr>
            <a:t>这种算法首先由</a:t>
          </a:r>
          <a:r>
            <a:rPr kumimoji="1" lang="en-US" b="1" dirty="0" err="1">
              <a:solidFill>
                <a:schemeClr val="tx1"/>
              </a:solidFill>
            </a:rPr>
            <a:t>Belady</a:t>
          </a:r>
          <a:r>
            <a:rPr kumimoji="1" lang="zh-CN" b="1" dirty="0">
              <a:solidFill>
                <a:schemeClr val="tx1"/>
              </a:solidFill>
            </a:rPr>
            <a:t>于</a:t>
          </a:r>
          <a:r>
            <a:rPr kumimoji="1" lang="en-US" b="1" dirty="0">
              <a:solidFill>
                <a:schemeClr val="tx1"/>
              </a:solidFill>
            </a:rPr>
            <a:t>1966</a:t>
          </a:r>
          <a:r>
            <a:rPr kumimoji="1" lang="zh-CN" b="1" dirty="0">
              <a:solidFill>
                <a:schemeClr val="tx1"/>
              </a:solidFill>
            </a:rPr>
            <a:t>年提出</a:t>
          </a:r>
          <a:endParaRPr lang="zh-CN" dirty="0">
            <a:solidFill>
              <a:schemeClr val="tx1"/>
            </a:solidFill>
          </a:endParaRPr>
        </a:p>
        <a:p>
          <a:pPr lvl="1" rtl="0">
            <a:lnSpc>
              <a:spcPct val="100000"/>
            </a:lnSpc>
            <a:spcBef>
              <a:spcPct val="0"/>
            </a:spcBef>
            <a:spcAft>
              <a:spcPct val="20000"/>
            </a:spcAft>
            <a:buChar char="•"/>
          </a:pPr>
          <a:r>
            <a:rPr kumimoji="1" lang="zh-CN" b="1" dirty="0">
              <a:solidFill>
                <a:schemeClr val="tx1"/>
              </a:solidFill>
            </a:rPr>
            <a:t>这种算法不是一种实际的方法，因为页面访问的未来顺序是不知道的</a:t>
          </a:r>
          <a:endParaRPr lang="zh-CN" dirty="0">
            <a:solidFill>
              <a:schemeClr val="tx1"/>
            </a:solidFill>
          </a:endParaRPr>
        </a:p>
        <a:p>
          <a:pPr lvl="1" rtl="0">
            <a:lnSpc>
              <a:spcPct val="100000"/>
            </a:lnSpc>
            <a:spcBef>
              <a:spcPct val="0"/>
            </a:spcBef>
            <a:spcAft>
              <a:spcPct val="20000"/>
            </a:spcAft>
            <a:buChar char="•"/>
          </a:pPr>
          <a:r>
            <a:rPr kumimoji="1" lang="zh-CN" b="1" dirty="0">
              <a:solidFill>
                <a:schemeClr val="tx1"/>
              </a:solidFill>
            </a:rPr>
            <a:t>但是，可将其它的实用方法与之比较来评价这些方法的优劣。</a:t>
          </a:r>
          <a:endParaRPr lang="zh-CN" dirty="0">
            <a:solidFill>
              <a:schemeClr val="tx1"/>
            </a:solidFill>
          </a:endParaRPr>
        </a:p>
      </dsp:txBody>
      <dsp:txXfrm>
        <a:off x="0" y="1932940"/>
        <a:ext cx="6189345" cy="1254760"/>
      </dsp:txXfrm>
    </dsp:sp>
    <dsp:sp modelId="{3643A9A4-C19B-497B-81B7-BD8178D997FC}">
      <dsp:nvSpPr>
        <dsp:cNvPr id="7" name="圆角矩形 6"/>
        <dsp:cNvSpPr/>
      </dsp:nvSpPr>
      <dsp:spPr bwMode="white">
        <a:xfrm>
          <a:off x="0" y="3187700"/>
          <a:ext cx="6189345" cy="610870"/>
        </a:xfrm>
        <a:prstGeom prst="roundRect">
          <a:avLst/>
        </a:prstGeom>
      </dsp:spPr>
      <dsp:style>
        <a:lnRef idx="2">
          <a:schemeClr val="lt1"/>
        </a:lnRef>
        <a:fillRef idx="1">
          <a:schemeClr val="accent4"/>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kumimoji="1" lang="zh-CN" b="1" dirty="0"/>
            <a:t>所以，这种最佳策略具有理论上的意义</a:t>
          </a:r>
          <a:endParaRPr lang="zh-CN" dirty="0"/>
        </a:p>
      </dsp:txBody>
      <dsp:txXfrm>
        <a:off x="0" y="3187700"/>
        <a:ext cx="6189345" cy="610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31230" cy="4021455"/>
        <a:chOff x="0" y="0"/>
        <a:chExt cx="6031230" cy="4021455"/>
      </a:xfrm>
    </dsp:grpSpPr>
    <dsp:sp modelId="{343E50BA-6EE2-4FAA-996F-EE15807BF2F9}">
      <dsp:nvSpPr>
        <dsp:cNvPr id="3" name="圆角矩形 2"/>
        <dsp:cNvSpPr/>
      </dsp:nvSpPr>
      <dsp:spPr bwMode="white">
        <a:xfrm>
          <a:off x="0" y="39688"/>
          <a:ext cx="6031230" cy="61087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kumimoji="1" lang="zh-CN" b="1"/>
            <a:t>基本思想</a:t>
          </a:r>
          <a:endParaRPr lang="zh-CN"/>
        </a:p>
      </dsp:txBody>
      <dsp:txXfrm>
        <a:off x="0" y="39688"/>
        <a:ext cx="6031230" cy="610870"/>
      </dsp:txXfrm>
    </dsp:sp>
    <dsp:sp modelId="{4D92531A-A952-4267-9B90-1DE6194C1D3D}">
      <dsp:nvSpPr>
        <dsp:cNvPr id="4" name="矩形 3"/>
        <dsp:cNvSpPr/>
      </dsp:nvSpPr>
      <dsp:spPr bwMode="white">
        <a:xfrm>
          <a:off x="0" y="650558"/>
          <a:ext cx="6031230" cy="11842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1491"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20000"/>
            </a:spcAft>
            <a:buChar char="•"/>
          </a:pPr>
          <a:r>
            <a:rPr kumimoji="1" lang="zh-CN" b="1" dirty="0">
              <a:solidFill>
                <a:schemeClr val="tx1"/>
              </a:solidFill>
            </a:rPr>
            <a:t>利用局部性原理，根据一个进程在执行过程中过去的页面访问踪迹来推测未来的行为</a:t>
          </a:r>
          <a:endParaRPr lang="zh-CN" dirty="0">
            <a:solidFill>
              <a:schemeClr val="tx1"/>
            </a:solidFill>
          </a:endParaRPr>
        </a:p>
        <a:p>
          <a:pPr lvl="1" rtl="0">
            <a:lnSpc>
              <a:spcPct val="100000"/>
            </a:lnSpc>
            <a:spcBef>
              <a:spcPct val="0"/>
            </a:spcBef>
            <a:spcAft>
              <a:spcPct val="20000"/>
            </a:spcAft>
            <a:buChar char="•"/>
          </a:pPr>
          <a:r>
            <a:rPr kumimoji="1" lang="zh-CN" b="1" dirty="0">
              <a:solidFill>
                <a:schemeClr val="tx1"/>
              </a:solidFill>
            </a:rPr>
            <a:t>因为，过去一段时间里不曾被访问的页面，在最近的将来可能也不会被访问</a:t>
          </a:r>
          <a:endParaRPr lang="zh-CN" dirty="0">
            <a:solidFill>
              <a:schemeClr val="tx1"/>
            </a:solidFill>
          </a:endParaRPr>
        </a:p>
      </dsp:txBody>
      <dsp:txXfrm>
        <a:off x="0" y="650558"/>
        <a:ext cx="6031230" cy="1184275"/>
      </dsp:txXfrm>
    </dsp:sp>
    <dsp:sp modelId="{4B78CB9A-88C6-4740-856B-17110A3103A3}">
      <dsp:nvSpPr>
        <dsp:cNvPr id="5" name="圆角矩形 4"/>
        <dsp:cNvSpPr/>
      </dsp:nvSpPr>
      <dsp:spPr bwMode="white">
        <a:xfrm>
          <a:off x="0" y="1834833"/>
          <a:ext cx="6031230" cy="610870"/>
        </a:xfrm>
        <a:prstGeom prst="roundRect">
          <a:avLst/>
        </a:prstGeom>
      </dsp:spPr>
      <dsp:style>
        <a:lnRef idx="2">
          <a:schemeClr val="lt1"/>
        </a:lnRef>
        <a:fillRef idx="1">
          <a:schemeClr val="accent5">
            <a:hueOff val="10200000"/>
            <a:satOff val="-1764"/>
            <a:lumOff val="-2156"/>
            <a:alpha val="100000"/>
          </a:schemeClr>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kumimoji="1" lang="zh-CN" b="1" dirty="0"/>
            <a:t>实质：</a:t>
          </a:r>
          <a:endParaRPr lang="zh-CN" dirty="0"/>
        </a:p>
      </dsp:txBody>
      <dsp:txXfrm>
        <a:off x="0" y="1834833"/>
        <a:ext cx="6031230" cy="610870"/>
      </dsp:txXfrm>
    </dsp:sp>
    <dsp:sp modelId="{E3FD7174-D771-4851-8545-4CDD6E17A816}">
      <dsp:nvSpPr>
        <dsp:cNvPr id="6" name="矩形 5"/>
        <dsp:cNvSpPr/>
      </dsp:nvSpPr>
      <dsp:spPr bwMode="white">
        <a:xfrm>
          <a:off x="0" y="2445703"/>
          <a:ext cx="6031230" cy="9251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1491"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20000"/>
            </a:spcAft>
            <a:buChar char="•"/>
          </a:pPr>
          <a:r>
            <a:rPr kumimoji="1" lang="zh-CN" b="1" dirty="0">
              <a:solidFill>
                <a:schemeClr val="tx1"/>
              </a:solidFill>
            </a:rPr>
            <a:t>选择最近一段时间内最久不用的页面进行淘汰</a:t>
          </a:r>
          <a:endParaRPr lang="zh-CN" dirty="0">
            <a:solidFill>
              <a:schemeClr val="tx1"/>
            </a:solidFill>
          </a:endParaRPr>
        </a:p>
        <a:p>
          <a:pPr lvl="1" rtl="0">
            <a:lnSpc>
              <a:spcPct val="100000"/>
            </a:lnSpc>
            <a:spcBef>
              <a:spcPct val="0"/>
            </a:spcBef>
            <a:spcAft>
              <a:spcPct val="20000"/>
            </a:spcAft>
            <a:buChar char="•"/>
          </a:pPr>
          <a:r>
            <a:rPr kumimoji="1" lang="zh-CN" b="1" dirty="0">
              <a:solidFill>
                <a:schemeClr val="tx1"/>
              </a:solidFill>
            </a:rPr>
            <a:t>实现这种技术，是利用页表项的“页面访问位” 来记录一个页面自上次访问以来所经历的时间 </a:t>
          </a:r>
          <a:r>
            <a:rPr kumimoji="1" lang="en-US" b="1" dirty="0">
              <a:solidFill>
                <a:schemeClr val="tx1"/>
              </a:solidFill>
            </a:rPr>
            <a:t>t </a:t>
          </a:r>
          <a:r>
            <a:rPr kumimoji="1" lang="zh-CN" b="1" dirty="0">
              <a:solidFill>
                <a:schemeClr val="tx1"/>
              </a:solidFill>
            </a:rPr>
            <a:t>，并淘汰</a:t>
          </a:r>
          <a:r>
            <a:rPr kumimoji="1" lang="en-US" b="1" dirty="0">
              <a:solidFill>
                <a:schemeClr val="tx1"/>
              </a:solidFill>
            </a:rPr>
            <a:t>t </a:t>
          </a:r>
          <a:r>
            <a:rPr kumimoji="1" lang="zh-CN" b="1" dirty="0">
              <a:solidFill>
                <a:schemeClr val="tx1"/>
              </a:solidFill>
            </a:rPr>
            <a:t>最大的页。</a:t>
          </a:r>
          <a:endParaRPr lang="zh-CN" dirty="0">
            <a:solidFill>
              <a:schemeClr val="tx1"/>
            </a:solidFill>
          </a:endParaRPr>
        </a:p>
      </dsp:txBody>
      <dsp:txXfrm>
        <a:off x="0" y="2445703"/>
        <a:ext cx="6031230" cy="925195"/>
      </dsp:txXfrm>
    </dsp:sp>
    <dsp:sp modelId="{DDB4E897-E1FD-4981-A423-7E4284D370F2}">
      <dsp:nvSpPr>
        <dsp:cNvPr id="7" name="圆角矩形 6"/>
        <dsp:cNvSpPr/>
      </dsp:nvSpPr>
      <dsp:spPr bwMode="white">
        <a:xfrm>
          <a:off x="0" y="3370898"/>
          <a:ext cx="6031230" cy="610870"/>
        </a:xfrm>
        <a:prstGeom prst="roundRect">
          <a:avLst/>
        </a:prstGeom>
      </dsp:spPr>
      <dsp:style>
        <a:lnRef idx="2">
          <a:schemeClr val="lt1"/>
        </a:lnRef>
        <a:fillRef idx="1">
          <a:schemeClr val="accent5">
            <a:hueOff val="20400000"/>
            <a:satOff val="-3528"/>
            <a:lumOff val="-4313"/>
            <a:alpha val="100000"/>
          </a:schemeClr>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kumimoji="1" lang="zh-CN" b="1" dirty="0"/>
            <a:t>它比较普遍适用于各种类型的程序</a:t>
          </a:r>
          <a:endParaRPr lang="zh-CN" dirty="0"/>
        </a:p>
      </dsp:txBody>
      <dsp:txXfrm>
        <a:off x="0" y="3370898"/>
        <a:ext cx="6031230" cy="610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857865" cy="3576955"/>
        <a:chOff x="0" y="0"/>
        <a:chExt cx="10857865" cy="3576955"/>
      </a:xfrm>
    </dsp:grpSpPr>
    <dsp:sp modelId="{42DCD610-2D5A-49A2-BCFC-84D570D41C6C}">
      <dsp:nvSpPr>
        <dsp:cNvPr id="3" name="圆角矩形 2"/>
        <dsp:cNvSpPr/>
      </dsp:nvSpPr>
      <dsp:spPr bwMode="white">
        <a:xfrm>
          <a:off x="0" y="0"/>
          <a:ext cx="9229185" cy="1073087"/>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rtl="0">
            <a:lnSpc>
              <a:spcPct val="100000"/>
            </a:lnSpc>
            <a:spcBef>
              <a:spcPct val="0"/>
            </a:spcBef>
            <a:spcAft>
              <a:spcPct val="35000"/>
            </a:spcAft>
          </a:pPr>
          <a:r>
            <a:rPr kumimoji="1" lang="zh-CN" altLang="en-US" sz="1600" b="1"/>
            <a:t>越界检查</a:t>
          </a:r>
          <a:endParaRPr lang="zh-CN" altLang="en-US" sz="1600"/>
        </a:p>
        <a:p>
          <a:pPr marL="171450" lvl="1" indent="-171450" rtl="0">
            <a:lnSpc>
              <a:spcPct val="100000"/>
            </a:lnSpc>
            <a:spcBef>
              <a:spcPct val="0"/>
            </a:spcBef>
            <a:spcAft>
              <a:spcPct val="15000"/>
            </a:spcAft>
            <a:buChar char="•"/>
          </a:pPr>
          <a:r>
            <a:rPr kumimoji="1" lang="zh-CN" altLang="en-US" sz="1600" b="1"/>
            <a:t>根据段表长度和段长，判断访问的地址是否越界</a:t>
          </a:r>
          <a:endParaRPr lang="zh-CN" altLang="en-US" sz="1600"/>
        </a:p>
      </dsp:txBody>
      <dsp:txXfrm>
        <a:off x="0" y="0"/>
        <a:ext cx="9229185" cy="1073087"/>
      </dsp:txXfrm>
    </dsp:sp>
    <dsp:sp modelId="{48DB06A9-2B39-4226-8F93-B106B6A538CD}">
      <dsp:nvSpPr>
        <dsp:cNvPr id="4" name="圆角矩形 3"/>
        <dsp:cNvSpPr/>
      </dsp:nvSpPr>
      <dsp:spPr bwMode="white">
        <a:xfrm>
          <a:off x="814340" y="1251934"/>
          <a:ext cx="9229185" cy="1073087"/>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vert="horz" wrap="square"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rtl="0">
            <a:lnSpc>
              <a:spcPct val="100000"/>
            </a:lnSpc>
            <a:spcBef>
              <a:spcPct val="0"/>
            </a:spcBef>
            <a:spcAft>
              <a:spcPct val="35000"/>
            </a:spcAft>
          </a:pPr>
          <a:r>
            <a:rPr kumimoji="1" lang="zh-CN" altLang="en-US" sz="1600" b="1"/>
            <a:t>存取控制检查</a:t>
          </a:r>
          <a:endParaRPr lang="zh-CN" altLang="en-US" sz="1600"/>
        </a:p>
        <a:p>
          <a:pPr marL="171450" lvl="1" indent="-171450" rtl="0">
            <a:lnSpc>
              <a:spcPct val="100000"/>
            </a:lnSpc>
            <a:spcBef>
              <a:spcPct val="0"/>
            </a:spcBef>
            <a:spcAft>
              <a:spcPct val="15000"/>
            </a:spcAft>
            <a:buChar char="•"/>
          </a:pPr>
          <a:r>
            <a:rPr kumimoji="1" lang="zh-CN" sz="1600" b="1"/>
            <a:t>只读</a:t>
          </a:r>
          <a:r>
            <a:rPr kumimoji="1" lang="en-US" sz="1600" b="1"/>
            <a:t>/</a:t>
          </a:r>
          <a:r>
            <a:rPr kumimoji="1" lang="zh-CN" sz="1600" b="1"/>
            <a:t>只执行</a:t>
          </a:r>
          <a:r>
            <a:rPr kumimoji="1" lang="en-US" sz="1600" b="1"/>
            <a:t>/</a:t>
          </a:r>
          <a:r>
            <a:rPr kumimoji="1" lang="zh-CN" sz="1600" b="1"/>
            <a:t>读写</a:t>
          </a:r>
          <a:endParaRPr lang="zh-CN" sz="1600"/>
        </a:p>
      </dsp:txBody>
      <dsp:txXfrm>
        <a:off x="814340" y="1251934"/>
        <a:ext cx="9229185" cy="1073087"/>
      </dsp:txXfrm>
    </dsp:sp>
    <dsp:sp modelId="{72E1515E-35D7-44C9-8975-C6003FB1E821}">
      <dsp:nvSpPr>
        <dsp:cNvPr id="5" name="圆角矩形 4"/>
        <dsp:cNvSpPr/>
      </dsp:nvSpPr>
      <dsp:spPr bwMode="white">
        <a:xfrm>
          <a:off x="1628680" y="2503869"/>
          <a:ext cx="9229185" cy="1073087"/>
        </a:xfrm>
        <a:prstGeom prst="roundRect">
          <a:avLst>
            <a:gd name="adj" fmla="val 10000"/>
          </a:avLst>
        </a:prstGeom>
      </dsp:spPr>
      <dsp:style>
        <a:lnRef idx="2">
          <a:schemeClr val="lt1"/>
        </a:lnRef>
        <a:fillRef idx="1">
          <a:schemeClr val="accent4"/>
        </a:fillRef>
        <a:effectRef idx="0">
          <a:scrgbClr r="0" g="0" b="0"/>
        </a:effectRef>
        <a:fontRef idx="minor">
          <a:schemeClr val="lt1"/>
        </a:fontRef>
      </dsp:style>
      <dsp:txBody>
        <a:bodyPr vert="horz" wrap="square"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rtl="0">
            <a:lnSpc>
              <a:spcPct val="100000"/>
            </a:lnSpc>
            <a:spcBef>
              <a:spcPct val="0"/>
            </a:spcBef>
            <a:spcAft>
              <a:spcPct val="35000"/>
            </a:spcAft>
          </a:pPr>
          <a:r>
            <a:rPr kumimoji="1" lang="zh-CN" altLang="en-US" sz="1600" b="1" dirty="0">
              <a:solidFill>
                <a:srgbClr val="FF0000"/>
              </a:solidFill>
            </a:rPr>
            <a:t>环保护机构：</a:t>
          </a:r>
          <a:r>
            <a:rPr kumimoji="1" lang="zh-CN" altLang="en-US" sz="1600" b="1">
              <a:solidFill>
                <a:schemeClr val="tx1"/>
              </a:solidFill>
            </a:rPr>
            <a:t>一种功能较完善的保护机制</a:t>
          </a:r>
          <a:endParaRPr lang="zh-CN" altLang="en-US" sz="1600">
            <a:solidFill>
              <a:schemeClr val="tx1"/>
            </a:solidFill>
          </a:endParaRPr>
        </a:p>
        <a:p>
          <a:pPr marL="171450" lvl="1" indent="-171450" rtl="0">
            <a:lnSpc>
              <a:spcPct val="100000"/>
            </a:lnSpc>
            <a:spcBef>
              <a:spcPct val="0"/>
            </a:spcBef>
            <a:spcAft>
              <a:spcPct val="15000"/>
            </a:spcAft>
            <a:buChar char="•"/>
          </a:pPr>
          <a:r>
            <a:rPr kumimoji="1" lang="zh-CN" altLang="en-US" sz="1600" b="1">
              <a:solidFill>
                <a:schemeClr val="tx1"/>
              </a:solidFill>
            </a:rPr>
            <a:t>低编号的环具有高优先权 </a:t>
          </a:r>
          <a:endParaRPr lang="zh-CN" altLang="en-US" sz="1600">
            <a:solidFill>
              <a:schemeClr val="tx1"/>
            </a:solidFill>
          </a:endParaRPr>
        </a:p>
        <a:p>
          <a:pPr marL="171450" lvl="1" indent="-171450" rtl="0">
            <a:lnSpc>
              <a:spcPct val="100000"/>
            </a:lnSpc>
            <a:spcBef>
              <a:spcPct val="0"/>
            </a:spcBef>
            <a:spcAft>
              <a:spcPct val="15000"/>
            </a:spcAft>
            <a:buChar char="•"/>
          </a:pPr>
          <a:r>
            <a:rPr kumimoji="1" lang="en-US" sz="1600" b="1" dirty="0">
              <a:solidFill>
                <a:schemeClr val="tx1"/>
              </a:solidFill>
            </a:rPr>
            <a:t>OS</a:t>
          </a:r>
          <a:r>
            <a:rPr kumimoji="1" lang="zh-CN" sz="1600" b="1" dirty="0">
              <a:solidFill>
                <a:schemeClr val="tx1"/>
              </a:solidFill>
            </a:rPr>
            <a:t>内核位于</a:t>
          </a:r>
          <a:r>
            <a:rPr kumimoji="1" lang="en-US" sz="1600" b="1" dirty="0">
              <a:solidFill>
                <a:schemeClr val="tx1"/>
              </a:solidFill>
            </a:rPr>
            <a:t>0</a:t>
          </a:r>
          <a:r>
            <a:rPr kumimoji="1" lang="zh-CN" sz="1600" b="1" dirty="0">
              <a:solidFill>
                <a:schemeClr val="tx1"/>
              </a:solidFill>
            </a:rPr>
            <a:t>环内，重要的程序位于中间环，一般程序位于外环</a:t>
          </a:r>
          <a:endParaRPr kumimoji="1" lang="zh-CN" sz="1600" b="1" dirty="0">
            <a:solidFill>
              <a:schemeClr val="tx1"/>
            </a:solidFill>
          </a:endParaRPr>
        </a:p>
      </dsp:txBody>
      <dsp:txXfrm>
        <a:off x="1628680" y="2503869"/>
        <a:ext cx="9229185" cy="1073087"/>
      </dsp:txXfrm>
    </dsp:sp>
    <dsp:sp modelId="{FF756DA2-71EF-4435-B841-E9F80D9530A0}">
      <dsp:nvSpPr>
        <dsp:cNvPr id="6" name="下箭头 5"/>
        <dsp:cNvSpPr/>
      </dsp:nvSpPr>
      <dsp:spPr bwMode="white">
        <a:xfrm>
          <a:off x="8531679" y="813757"/>
          <a:ext cx="697506" cy="697506"/>
        </a:xfrm>
        <a:prstGeom prst="downArrow">
          <a:avLst>
            <a:gd name="adj1" fmla="val 55000"/>
            <a:gd name="adj2" fmla="val 45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5400">
            <a:solidFill>
              <a:schemeClr val="dk1"/>
            </a:solidFill>
          </a:endParaRPr>
        </a:p>
      </dsp:txBody>
      <dsp:txXfrm>
        <a:off x="8531679" y="813757"/>
        <a:ext cx="697506" cy="697506"/>
      </dsp:txXfrm>
    </dsp:sp>
    <dsp:sp modelId="{29F9E450-D55A-49AF-A40C-F023B5624DED}">
      <dsp:nvSpPr>
        <dsp:cNvPr id="7" name="下箭头 6"/>
        <dsp:cNvSpPr/>
      </dsp:nvSpPr>
      <dsp:spPr bwMode="white">
        <a:xfrm>
          <a:off x="9346019" y="2058538"/>
          <a:ext cx="697506" cy="697506"/>
        </a:xfrm>
        <a:prstGeom prst="downArrow">
          <a:avLst>
            <a:gd name="adj1" fmla="val 55000"/>
            <a:gd name="adj2" fmla="val 45000"/>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5400">
            <a:solidFill>
              <a:schemeClr val="dk1"/>
            </a:solidFill>
          </a:endParaRPr>
        </a:p>
      </dsp:txBody>
      <dsp:txXfrm>
        <a:off x="9346019" y="2058538"/>
        <a:ext cx="697506" cy="6975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个人介绍；</a:t>
            </a:r>
            <a:r>
              <a:rPr lang="en-US" altLang="zh-CN"/>
              <a:t> </a:t>
            </a:r>
            <a:endParaRPr lang="en-US" altLang="zh-CN"/>
          </a:p>
          <a:p>
            <a:r>
              <a:rPr lang="en-US" altLang="zh-CN"/>
              <a:t>2. </a:t>
            </a:r>
            <a:r>
              <a:rPr lang="zh-CN" altLang="en-US"/>
              <a:t>加入班级群，</a:t>
            </a:r>
            <a:endParaRPr lang="zh-CN" altLang="en-US"/>
          </a:p>
          <a:p>
            <a:r>
              <a:rPr lang="en-US" altLang="zh-CN"/>
              <a:t>3. </a:t>
            </a:r>
            <a:r>
              <a:rPr lang="zh-CN" altLang="en-US"/>
              <a:t>助教</a:t>
            </a:r>
            <a:r>
              <a:rPr lang="zh-CN" altLang="en-US"/>
              <a:t>介绍；</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image" Target="../media/image2.png"/><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tags" Target="../tags/tag9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image" Target="../media/image6.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image" Target="../media/image6.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tags" Target="../tags/tag96.xml"/><Relationship Id="rId1" Type="http://schemas.openxmlformats.org/officeDocument/2006/relationships/image" Target="../media/image7.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1.xml"/><Relationship Id="rId6" Type="http://schemas.openxmlformats.org/officeDocument/2006/relationships/tags" Target="../tags/tag10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xml"/><Relationship Id="rId3" Type="http://schemas.openxmlformats.org/officeDocument/2006/relationships/tags" Target="../tags/tag117.xml"/><Relationship Id="rId2" Type="http://schemas.openxmlformats.org/officeDocument/2006/relationships/image" Target="../media/image10.png"/><Relationship Id="rId1" Type="http://schemas.openxmlformats.org/officeDocument/2006/relationships/image" Target="../media/image9.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1.xml"/><Relationship Id="rId6" Type="http://schemas.openxmlformats.org/officeDocument/2006/relationships/tags" Target="../tags/tag11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tags" Target="../tags/tag121.xml"/><Relationship Id="rId2" Type="http://schemas.openxmlformats.org/officeDocument/2006/relationships/image" Target="../media/image12.png"/><Relationship Id="rId1" Type="http://schemas.openxmlformats.org/officeDocument/2006/relationships/image" Target="../media/image11.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tags" Target="../tags/tag122.xml"/><Relationship Id="rId2" Type="http://schemas.openxmlformats.org/officeDocument/2006/relationships/image" Target="../media/image13.wmf"/><Relationship Id="rId1"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1" Type="http://schemas.openxmlformats.org/officeDocument/2006/relationships/notesSlide" Target="../notesSlides/notesSlide59.xml"/><Relationship Id="rId10" Type="http://schemas.openxmlformats.org/officeDocument/2006/relationships/slideLayout" Target="../slideLayouts/slideLayout1.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tags" Target="../tags/tag124.xml"/><Relationship Id="rId1"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image" Target="../media/image22.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tags" Target="../tags/tag13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image" Target="../media/image24.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tags" Target="../tags/tag137.xml"/><Relationship Id="rId1" Type="http://schemas.openxmlformats.org/officeDocument/2006/relationships/image" Target="../media/image24.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xml"/><Relationship Id="rId2" Type="http://schemas.openxmlformats.org/officeDocument/2006/relationships/tags" Target="../tags/tag141.xml"/><Relationship Id="rId1"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tags" Target="../tags/tag147.xml"/><Relationship Id="rId2" Type="http://schemas.openxmlformats.org/officeDocument/2006/relationships/image" Target="../media/image26.wmf"/><Relationship Id="rId1" Type="http://schemas.openxmlformats.org/officeDocument/2006/relationships/oleObject" Target="../embeddings/oleObject3.bin"/></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tags" Target="../tags/tag148.xml"/><Relationship Id="rId2" Type="http://schemas.openxmlformats.org/officeDocument/2006/relationships/image" Target="../media/image26.wmf"/><Relationship Id="rId1" Type="http://schemas.openxmlformats.org/officeDocument/2006/relationships/oleObject" Target="../embeddings/oleObject4.bin"/></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5.vml"/><Relationship Id="rId4" Type="http://schemas.openxmlformats.org/officeDocument/2006/relationships/slideLayout" Target="../slideLayouts/slideLayout1.xml"/><Relationship Id="rId3" Type="http://schemas.openxmlformats.org/officeDocument/2006/relationships/tags" Target="../tags/tag149.xml"/><Relationship Id="rId2" Type="http://schemas.openxmlformats.org/officeDocument/2006/relationships/image" Target="../media/image26.wmf"/><Relationship Id="rId1" Type="http://schemas.openxmlformats.org/officeDocument/2006/relationships/oleObject" Target="../embeddings/oleObject5.bin"/></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86.xml"/><Relationship Id="rId7" Type="http://schemas.openxmlformats.org/officeDocument/2006/relationships/slideLayout" Target="../slideLayouts/slideLayout1.xml"/><Relationship Id="rId6" Type="http://schemas.openxmlformats.org/officeDocument/2006/relationships/tags" Target="../tags/tag150.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vmlDrawing" Target="../drawings/vmlDrawing6.vml"/><Relationship Id="rId4" Type="http://schemas.openxmlformats.org/officeDocument/2006/relationships/slideLayout" Target="../slideLayouts/slideLayout1.xml"/><Relationship Id="rId3" Type="http://schemas.openxmlformats.org/officeDocument/2006/relationships/tags" Target="../tags/tag151.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680"/>
            <a:ext cx="9548495" cy="2387600"/>
          </a:xfrm>
        </p:spPr>
        <p:txBody>
          <a:bodyPr/>
          <a:p>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虚拟存储器</a:t>
            </a:r>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管理</a:t>
            </a:r>
            <a:endPar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endParaRPr>
          </a:p>
        </p:txBody>
      </p:sp>
      <p:grpSp>
        <p:nvGrpSpPr>
          <p:cNvPr id="6" name="组合 5"/>
          <p:cNvGrpSpPr/>
          <p:nvPr/>
        </p:nvGrpSpPr>
        <p:grpSpPr>
          <a:xfrm>
            <a:off x="210185" y="87122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91440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95250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3130" y="475615"/>
            <a:ext cx="4098290" cy="368300"/>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rPr>
              <a:t>中国海洋大学信息学部</a:t>
            </a:r>
            <a:endParaRPr lang="zh-CN" altLang="en-US">
              <a:latin typeface="华光魏体_CNKI" panose="02000500000000000000" charset="-122"/>
              <a:ea typeface="华光魏体_CNKI" panose="02000500000000000000" charset="-122"/>
            </a:endParaRPr>
          </a:p>
        </p:txBody>
      </p:sp>
      <p:sp>
        <p:nvSpPr>
          <p:cNvPr id="19" name="文本框 18"/>
          <p:cNvSpPr txBox="1"/>
          <p:nvPr/>
        </p:nvSpPr>
        <p:spPr>
          <a:xfrm>
            <a:off x="1198880" y="5375910"/>
            <a:ext cx="4191635" cy="583565"/>
          </a:xfrm>
          <a:prstGeom prst="rect">
            <a:avLst/>
          </a:prstGeom>
          <a:noFill/>
        </p:spPr>
        <p:txBody>
          <a:bodyPr wrap="square" rtlCol="0">
            <a:spAutoFit/>
          </a:bodyPr>
          <a:p>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niejie@ouc.edu.cn</a:t>
            </a:r>
            <a:endPar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endParaRPr>
          </a:p>
        </p:txBody>
      </p:sp>
      <p:sp>
        <p:nvSpPr>
          <p:cNvPr id="20" name="文本框 19"/>
          <p:cNvSpPr txBox="1"/>
          <p:nvPr/>
        </p:nvSpPr>
        <p:spPr>
          <a:xfrm>
            <a:off x="1198880" y="4850130"/>
            <a:ext cx="273240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授课教师：聂婕</a:t>
            </a:r>
            <a:endParaRPr lang="zh-CN" altLang="en-US" sz="2800">
              <a:latin typeface="华光魏体_CNKI" panose="02000500000000000000" charset="-122"/>
              <a:ea typeface="华光魏体_CNKI" panose="02000500000000000000" charset="-122"/>
            </a:endParaRPr>
          </a:p>
          <a:p>
            <a:endParaRPr lang="en-US" altLang="zh-CN"/>
          </a:p>
        </p:txBody>
      </p:sp>
      <p:sp>
        <p:nvSpPr>
          <p:cNvPr id="3" name="文本框 2"/>
          <p:cNvSpPr txBox="1"/>
          <p:nvPr/>
        </p:nvSpPr>
        <p:spPr>
          <a:xfrm>
            <a:off x="3404870" y="1452245"/>
            <a:ext cx="6605905" cy="706755"/>
          </a:xfrm>
          <a:prstGeom prst="rect">
            <a:avLst/>
          </a:prstGeom>
          <a:noFill/>
        </p:spPr>
        <p:txBody>
          <a:bodyPr wrap="square" rtlCol="0">
            <a:spAutoFit/>
          </a:bodyPr>
          <a:p>
            <a:r>
              <a:rPr lang="zh-CN" altLang="en-US" sz="4000">
                <a:latin typeface="华文琥珀" panose="02010800040101010101" charset="-122"/>
                <a:ea typeface="华文琥珀" panose="02010800040101010101" charset="-122"/>
              </a:rPr>
              <a:t>操作系统</a:t>
            </a:r>
            <a:r>
              <a:rPr lang="en-US" altLang="zh-CN" sz="4000">
                <a:latin typeface="华文琥珀" panose="02010800040101010101" charset="-122"/>
                <a:ea typeface="华文琥珀" panose="02010800040101010101" charset="-122"/>
              </a:rPr>
              <a:t> </a:t>
            </a:r>
            <a:r>
              <a:rPr lang="en-US" altLang="zh-CN"/>
              <a:t> </a:t>
            </a:r>
            <a:r>
              <a:rPr lang="en-US" altLang="zh-CN" sz="4000">
                <a:latin typeface="Times New Roman" panose="02020603050405020304" charset="0"/>
                <a:cs typeface="Times New Roman" panose="02020603050405020304" charset="0"/>
              </a:rPr>
              <a:t>Operating System</a:t>
            </a:r>
            <a:endParaRPr lang="en-US" altLang="zh-CN" sz="4000">
              <a:latin typeface="Times New Roman" panose="02020603050405020304" charset="0"/>
              <a:cs typeface="Times New Roman" panose="02020603050405020304" charset="0"/>
            </a:endParaRPr>
          </a:p>
        </p:txBody>
      </p:sp>
      <p:sp>
        <p:nvSpPr>
          <p:cNvPr id="10" name="文本框 9"/>
          <p:cNvSpPr txBox="1"/>
          <p:nvPr/>
        </p:nvSpPr>
        <p:spPr>
          <a:xfrm>
            <a:off x="2152015" y="3769995"/>
            <a:ext cx="8238490" cy="521970"/>
          </a:xfrm>
          <a:prstGeom prst="rect">
            <a:avLst/>
          </a:prstGeom>
          <a:noFill/>
        </p:spPr>
        <p:txBody>
          <a:bodyPr wrap="square" rtlCol="0">
            <a:spAutoFit/>
          </a:bodyPr>
          <a:p>
            <a:pPr algn="ctr"/>
            <a:r>
              <a:rPr lang="en-US" altLang="zh-CN" sz="2800">
                <a:latin typeface="Times New Roman" panose="02020603050405020304" charset="0"/>
                <a:cs typeface="Times New Roman" panose="02020603050405020304" charset="0"/>
              </a:rPr>
              <a:t>Virtual Memory </a:t>
            </a:r>
            <a:r>
              <a:rPr lang="en-US" altLang="zh-CN" sz="2800">
                <a:latin typeface="Times New Roman" panose="02020603050405020304" charset="0"/>
                <a:cs typeface="Times New Roman" panose="02020603050405020304" charset="0"/>
              </a:rPr>
              <a:t>Management</a:t>
            </a:r>
            <a:endParaRPr lang="en-US" altLang="zh-CN" sz="2800">
              <a:latin typeface="Times New Roman" panose="02020603050405020304" charset="0"/>
              <a:cs typeface="Times New Roman" panose="02020603050405020304" charset="0"/>
            </a:endParaRPr>
          </a:p>
        </p:txBody>
      </p:sp>
      <p:sp>
        <p:nvSpPr>
          <p:cNvPr id="11" name="文本框 10"/>
          <p:cNvSpPr txBox="1"/>
          <p:nvPr/>
        </p:nvSpPr>
        <p:spPr>
          <a:xfrm>
            <a:off x="1198880" y="6059170"/>
            <a:ext cx="838136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办公地点：中国海洋大学西海岸信息南楼</a:t>
            </a:r>
            <a:r>
              <a:rPr lang="en-US" altLang="zh-CN" sz="2800">
                <a:latin typeface="华光魏体_CNKI" panose="02000500000000000000" charset="-122"/>
                <a:ea typeface="华光魏体_CNKI" panose="02000500000000000000" charset="-122"/>
              </a:rPr>
              <a:t>C305</a:t>
            </a:r>
            <a:endParaRPr lang="zh-CN" altLang="en-US" sz="2800">
              <a:latin typeface="华光魏体_CNKI" panose="02000500000000000000" charset="-122"/>
              <a:ea typeface="华光魏体_CNKI" panose="02000500000000000000" charset="-122"/>
            </a:endParaRPr>
          </a:p>
          <a:p>
            <a:endParaRPr lang="en-US" altLang="zh-CN"/>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常规存储管理（上一章讲过的）无法解决以上问题，原因有</a:t>
            </a:r>
            <a:r>
              <a:rPr lang="zh-CN" altLang="en-US" sz="2400">
                <a:solidFill>
                  <a:schemeClr val="tx1"/>
                </a:solidFill>
                <a:latin typeface="华光魏体_CNKI" panose="02000500000000000000" charset="-122"/>
                <a:ea typeface="华光魏体_CNKI" panose="02000500000000000000" charset="-122"/>
              </a:rPr>
              <a:t>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①一次性；要求程序必须</a:t>
            </a:r>
            <a:r>
              <a:rPr lang="zh-CN" altLang="en-US" sz="2400">
                <a:solidFill>
                  <a:srgbClr val="FF0000"/>
                </a:solidFill>
                <a:latin typeface="华光魏体_CNKI" panose="02000500000000000000" charset="-122"/>
                <a:ea typeface="华光魏体_CNKI" panose="02000500000000000000" charset="-122"/>
              </a:rPr>
              <a:t>一次性整体装入</a:t>
            </a:r>
            <a:r>
              <a:rPr lang="zh-CN" altLang="en-US" sz="2400">
                <a:solidFill>
                  <a:schemeClr val="tx1"/>
                </a:solidFill>
                <a:latin typeface="华光魏体_CNKI" panose="02000500000000000000" charset="-122"/>
                <a:ea typeface="华光魏体_CNKI" panose="02000500000000000000" charset="-122"/>
              </a:rPr>
              <a:t>内存才能执行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000">
                <a:solidFill>
                  <a:srgbClr val="7030A0"/>
                </a:solidFill>
                <a:latin typeface="华光魏体_CNKI" panose="02000500000000000000" charset="-122"/>
                <a:ea typeface="华光魏体_CNKI" panose="02000500000000000000" charset="-122"/>
              </a:rPr>
              <a:t>即使是离散的管理方式，如果仅装入几个页面，程序执行完最后一条指令的时候是没有其他的机制来保证能把余下的装进来</a:t>
            </a:r>
            <a:endParaRPr lang="zh-CN" altLang="en-US" sz="2000">
              <a:solidFill>
                <a:srgbClr val="7030A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②驻留性；要求程序在整个执行过程中必须都留在内存</a:t>
            </a:r>
            <a:r>
              <a:rPr lang="zh-CN" altLang="en-US" sz="2400">
                <a:solidFill>
                  <a:schemeClr val="tx1"/>
                </a:solidFill>
                <a:latin typeface="华光魏体_CNKI" panose="02000500000000000000" charset="-122"/>
                <a:ea typeface="华光魏体_CNKI" panose="02000500000000000000" charset="-122"/>
              </a:rPr>
              <a:t>中</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000">
                <a:solidFill>
                  <a:srgbClr val="7030A0"/>
                </a:solidFill>
                <a:latin typeface="华光魏体_CNKI" panose="02000500000000000000" charset="-122"/>
                <a:ea typeface="华光魏体_CNKI" panose="02000500000000000000" charset="-122"/>
              </a:rPr>
              <a:t>如果程序一部分在内存一部分在外存，也没有机制保证能够实现置换；</a:t>
            </a:r>
            <a:endParaRPr lang="zh-CN" altLang="en-US" sz="2000">
              <a:solidFill>
                <a:srgbClr val="7030A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需要一次性的将进程全部装入吗？</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进程在执行的过程中需要一直驻留在内存中</a:t>
            </a:r>
            <a:r>
              <a:rPr lang="zh-CN" altLang="en-US" sz="2400">
                <a:solidFill>
                  <a:schemeClr val="tx1"/>
                </a:solidFill>
                <a:latin typeface="华光魏体_CNKI" panose="02000500000000000000" charset="-122"/>
                <a:ea typeface="华光魏体_CNKI" panose="02000500000000000000" charset="-122"/>
              </a:rPr>
              <a:t>吗？</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5.1.2</a:t>
            </a:r>
            <a:r>
              <a:rPr lang="zh-CN" altLang="en-US" sz="2400">
                <a:solidFill>
                  <a:srgbClr val="FF0000"/>
                </a:solidFill>
                <a:latin typeface="华光魏体_CNKI" panose="02000500000000000000" charset="-122"/>
                <a:ea typeface="华光魏体_CNKI" panose="02000500000000000000" charset="-122"/>
              </a:rPr>
              <a:t>什么</a:t>
            </a:r>
            <a:r>
              <a:rPr lang="zh-CN" altLang="en-US" sz="2400">
                <a:solidFill>
                  <a:srgbClr val="FF0000"/>
                </a:solidFill>
                <a:latin typeface="华光魏体_CNKI" panose="02000500000000000000" charset="-122"/>
                <a:ea typeface="华光魏体_CNKI" panose="02000500000000000000" charset="-122"/>
              </a:rPr>
              <a:t>是虚拟存储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虚拟存储器的</a:t>
            </a:r>
            <a:r>
              <a:rPr lang="zh-CN" altLang="en-US" sz="2400">
                <a:solidFill>
                  <a:schemeClr val="tx1"/>
                </a:solidFill>
                <a:latin typeface="华光魏体_CNKI" panose="02000500000000000000" charset="-122"/>
                <a:ea typeface="华光魏体_CNKI" panose="02000500000000000000" charset="-122"/>
              </a:rPr>
              <a:t>定义</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000">
                <a:solidFill>
                  <a:schemeClr val="tx1"/>
                </a:solidFill>
                <a:latin typeface="华光魏体_CNKI" panose="02000500000000000000" charset="-122"/>
                <a:ea typeface="华光魏体_CNKI" panose="02000500000000000000" charset="-122"/>
              </a:rPr>
              <a:t>用户看到自己的程序能够运行，一定会认为内存容量大于自己的程序，但是这只是错觉，充分体系了操作系统</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虚拟性</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的特点。</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000">
                <a:latin typeface="华光魏体_CNKI" panose="02000500000000000000" charset="-122"/>
                <a:ea typeface="华光魏体_CNKI" panose="02000500000000000000" charset="-122"/>
                <a:cs typeface="华光魏体_CNKI" panose="02000500000000000000" charset="-122"/>
                <a:sym typeface="+mn-ea"/>
              </a:rPr>
              <a:t>虚拟存储器技术允许程序、数据、堆栈超过内存大小，支持多道程序设计技术它把内存与外存有机的结合起来使用，从而得到一个容量很大的“内存”，简称虚存</a:t>
            </a:r>
            <a:endParaRPr lang="zh-CN" altLang="en-US" sz="20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3" name="图片 2"/>
          <p:cNvPicPr>
            <a:picLocks noChangeAspect="1"/>
          </p:cNvPicPr>
          <p:nvPr/>
        </p:nvPicPr>
        <p:blipFill>
          <a:blip r:embed="rId1"/>
          <a:stretch>
            <a:fillRect/>
          </a:stretch>
        </p:blipFill>
        <p:spPr>
          <a:xfrm>
            <a:off x="4991100" y="4967605"/>
            <a:ext cx="3902075" cy="1570990"/>
          </a:xfrm>
          <a:prstGeom prst="rect">
            <a:avLst/>
          </a:prstGeom>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5.1.2</a:t>
            </a:r>
            <a:r>
              <a:rPr lang="zh-CN" altLang="en-US" sz="2400">
                <a:solidFill>
                  <a:srgbClr val="FF0000"/>
                </a:solidFill>
                <a:latin typeface="华光魏体_CNKI" panose="02000500000000000000" charset="-122"/>
                <a:ea typeface="华光魏体_CNKI" panose="02000500000000000000" charset="-122"/>
              </a:rPr>
              <a:t>什么</a:t>
            </a:r>
            <a:r>
              <a:rPr lang="zh-CN" altLang="en-US" sz="2400">
                <a:solidFill>
                  <a:srgbClr val="FF0000"/>
                </a:solidFill>
                <a:latin typeface="华光魏体_CNKI" panose="02000500000000000000" charset="-122"/>
                <a:ea typeface="华光魏体_CNKI" panose="02000500000000000000" charset="-122"/>
              </a:rPr>
              <a:t>是虚拟存储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虚拟存储器的</a:t>
            </a:r>
            <a:r>
              <a:rPr lang="zh-CN" altLang="en-US" sz="2400">
                <a:solidFill>
                  <a:schemeClr val="tx1"/>
                </a:solidFill>
                <a:latin typeface="华光魏体_CNKI" panose="02000500000000000000" charset="-122"/>
                <a:ea typeface="华光魏体_CNKI" panose="02000500000000000000" charset="-122"/>
              </a:rPr>
              <a:t>定义</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000">
                <a:solidFill>
                  <a:schemeClr val="tx1"/>
                </a:solidFill>
                <a:latin typeface="华光魏体_CNKI" panose="02000500000000000000" charset="-122"/>
                <a:ea typeface="华光魏体_CNKI" panose="02000500000000000000" charset="-122"/>
              </a:rPr>
              <a:t>用户看到自己的程序能够运行，一定会认为内存容量大于自己的程序，但是这只是错觉，充分体系了操作系统</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虚拟性</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的特点。</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000">
                <a:latin typeface="华光魏体_CNKI" panose="02000500000000000000" charset="-122"/>
                <a:ea typeface="华光魏体_CNKI" panose="02000500000000000000" charset="-122"/>
                <a:cs typeface="华光魏体_CNKI" panose="02000500000000000000" charset="-122"/>
                <a:sym typeface="+mn-ea"/>
              </a:rPr>
              <a:t>虚拟存储器技术允许程序、数据、堆栈超过内存大小，支持多道程序设计技术它把内存与外存有机的结合起来使用，从而得到一个容量很大的“内存”，简称虚存；</a:t>
            </a: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000">
                <a:latin typeface="华光魏体_CNKI" panose="02000500000000000000" charset="-122"/>
                <a:ea typeface="华光魏体_CNKI" panose="02000500000000000000" charset="-122"/>
                <a:sym typeface="+mn-ea"/>
              </a:rPr>
              <a:t>虚拟存储器</a:t>
            </a:r>
            <a:r>
              <a:rPr lang="en-US" altLang="zh-CN" sz="2000">
                <a:latin typeface="华光魏体_CNKI" panose="02000500000000000000" charset="-122"/>
                <a:ea typeface="华光魏体_CNKI" panose="02000500000000000000" charset="-122"/>
                <a:sym typeface="+mn-ea"/>
              </a:rPr>
              <a:t>=</a:t>
            </a:r>
            <a:r>
              <a:rPr lang="zh-CN" altLang="en-US" sz="2000">
                <a:latin typeface="华光魏体_CNKI" panose="02000500000000000000" charset="-122"/>
                <a:ea typeface="华光魏体_CNKI" panose="02000500000000000000" charset="-122"/>
                <a:sym typeface="+mn-ea"/>
              </a:rPr>
              <a:t>常规的分页（段）存储器</a:t>
            </a:r>
            <a:r>
              <a:rPr lang="en-US" altLang="zh-CN" sz="2000">
                <a:latin typeface="华光魏体_CNKI" panose="02000500000000000000" charset="-122"/>
                <a:ea typeface="华光魏体_CNKI" panose="02000500000000000000" charset="-122"/>
                <a:sym typeface="+mn-ea"/>
              </a:rPr>
              <a:t>+</a:t>
            </a:r>
            <a:r>
              <a:rPr lang="zh-CN" altLang="en-US" sz="2000">
                <a:latin typeface="华光魏体_CNKI" panose="02000500000000000000" charset="-122"/>
                <a:ea typeface="华光魏体_CNKI" panose="02000500000000000000" charset="-122"/>
                <a:sym typeface="+mn-ea"/>
              </a:rPr>
              <a:t>请求调入功能</a:t>
            </a:r>
            <a:r>
              <a:rPr lang="en-US" altLang="zh-CN" sz="2000">
                <a:latin typeface="华光魏体_CNKI" panose="02000500000000000000" charset="-122"/>
                <a:ea typeface="华光魏体_CNKI" panose="02000500000000000000" charset="-122"/>
                <a:sym typeface="+mn-ea"/>
              </a:rPr>
              <a:t>+</a:t>
            </a:r>
            <a:r>
              <a:rPr lang="zh-CN" altLang="en-US" sz="2000">
                <a:latin typeface="华光魏体_CNKI" panose="02000500000000000000" charset="-122"/>
                <a:ea typeface="华光魏体_CNKI" panose="02000500000000000000" charset="-122"/>
                <a:sym typeface="+mn-ea"/>
              </a:rPr>
              <a:t>置换功能；</a:t>
            </a:r>
            <a:endParaRPr lang="zh-CN" altLang="en-US" sz="200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ü"/>
            </a:pPr>
            <a:r>
              <a:rPr lang="zh-CN" altLang="en-US" sz="2000">
                <a:solidFill>
                  <a:schemeClr val="tx1"/>
                </a:solidFill>
                <a:latin typeface="华光魏体_CNKI" panose="02000500000000000000" charset="-122"/>
                <a:ea typeface="华光魏体_CNKI" panose="02000500000000000000" charset="-122"/>
              </a:rPr>
              <a:t>逻辑容量</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内存容量</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外部扩充（利用</a:t>
            </a:r>
            <a:r>
              <a:rPr lang="zh-CN" altLang="en-US" sz="2000">
                <a:solidFill>
                  <a:schemeClr val="tx1"/>
                </a:solidFill>
                <a:latin typeface="华光魏体_CNKI" panose="02000500000000000000" charset="-122"/>
                <a:ea typeface="华光魏体_CNKI" panose="02000500000000000000" charset="-122"/>
              </a:rPr>
              <a:t>外存）的存储</a:t>
            </a:r>
            <a:r>
              <a:rPr lang="zh-CN" altLang="en-US" sz="2000">
                <a:solidFill>
                  <a:schemeClr val="tx1"/>
                </a:solidFill>
                <a:latin typeface="华光魏体_CNKI" panose="02000500000000000000" charset="-122"/>
                <a:ea typeface="华光魏体_CNKI" panose="02000500000000000000" charset="-122"/>
              </a:rPr>
              <a:t>容量；</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000">
                <a:solidFill>
                  <a:schemeClr val="tx1"/>
                </a:solidFill>
                <a:latin typeface="华光魏体_CNKI" panose="02000500000000000000" charset="-122"/>
                <a:ea typeface="华光魏体_CNKI" panose="02000500000000000000" charset="-122"/>
              </a:rPr>
              <a:t>运行速度接近内存速度，成本却接近于外存</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endParaRPr lang="zh-CN" altLang="en-US" sz="20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wipe(up)">
                                      <p:cBhvr>
                                        <p:cTn id="7" dur="500"/>
                                        <p:tgtEl>
                                          <p:spTgt spid="2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xEl>
                                              <p:pRg st="5" end="5"/>
                                            </p:txEl>
                                          </p:spTgt>
                                        </p:tgtEl>
                                        <p:attrNameLst>
                                          <p:attrName>style.visibility</p:attrName>
                                        </p:attrNameLst>
                                      </p:cBhvr>
                                      <p:to>
                                        <p:strVal val="visible"/>
                                      </p:to>
                                    </p:set>
                                    <p:animEffect transition="in" filter="wipe(up)">
                                      <p:cBhvr>
                                        <p:cTn id="12" dur="500"/>
                                        <p:tgtEl>
                                          <p:spTgt spid="2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xEl>
                                              <p:pRg st="6" end="6"/>
                                            </p:txEl>
                                          </p:spTgt>
                                        </p:tgtEl>
                                        <p:attrNameLst>
                                          <p:attrName>style.visibility</p:attrName>
                                        </p:attrNameLst>
                                      </p:cBhvr>
                                      <p:to>
                                        <p:strVal val="visible"/>
                                      </p:to>
                                    </p:set>
                                    <p:animEffect transition="in" filter="wipe(up)">
                                      <p:cBhvr>
                                        <p:cTn id="17"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5.1.2</a:t>
            </a:r>
            <a:r>
              <a:rPr lang="zh-CN" altLang="en-US" sz="2400">
                <a:solidFill>
                  <a:srgbClr val="FF0000"/>
                </a:solidFill>
                <a:latin typeface="华光魏体_CNKI" panose="02000500000000000000" charset="-122"/>
                <a:ea typeface="华光魏体_CNKI" panose="02000500000000000000" charset="-122"/>
              </a:rPr>
              <a:t>什么</a:t>
            </a:r>
            <a:r>
              <a:rPr lang="zh-CN" altLang="en-US" sz="2400">
                <a:solidFill>
                  <a:srgbClr val="FF0000"/>
                </a:solidFill>
                <a:latin typeface="华光魏体_CNKI" panose="02000500000000000000" charset="-122"/>
                <a:ea typeface="华光魏体_CNKI" panose="02000500000000000000" charset="-122"/>
              </a:rPr>
              <a:t>是虚拟存储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对虚拟存储器容量的</a:t>
            </a:r>
            <a:r>
              <a:rPr lang="zh-CN" altLang="en-US" sz="2400">
                <a:solidFill>
                  <a:schemeClr val="tx1"/>
                </a:solidFill>
                <a:latin typeface="华光魏体_CNKI" panose="02000500000000000000" charset="-122"/>
                <a:ea typeface="华光魏体_CNKI" panose="02000500000000000000" charset="-122"/>
              </a:rPr>
              <a:t>理解</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endParaRPr lang="zh-CN" altLang="en-US" sz="20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3" name="图片 2"/>
          <p:cNvPicPr>
            <a:picLocks noChangeAspect="1"/>
          </p:cNvPicPr>
          <p:nvPr/>
        </p:nvPicPr>
        <p:blipFill>
          <a:blip r:embed="rId1"/>
          <a:stretch>
            <a:fillRect/>
          </a:stretch>
        </p:blipFill>
        <p:spPr>
          <a:xfrm>
            <a:off x="6903720" y="1820545"/>
            <a:ext cx="3902075" cy="1570990"/>
          </a:xfrm>
          <a:prstGeom prst="rect">
            <a:avLst/>
          </a:prstGeom>
        </p:spPr>
      </p:pic>
      <p:sp>
        <p:nvSpPr>
          <p:cNvPr id="2" name="文本框 1"/>
          <p:cNvSpPr txBox="1"/>
          <p:nvPr/>
        </p:nvSpPr>
        <p:spPr>
          <a:xfrm>
            <a:off x="1189990" y="3745865"/>
            <a:ext cx="10596880" cy="1938020"/>
          </a:xfrm>
          <a:prstGeom prst="rect">
            <a:avLst/>
          </a:prstGeom>
          <a:noFill/>
        </p:spPr>
        <p:txBody>
          <a:bodyPr wrap="square" rtlCol="0" anchor="t">
            <a:spAutoFit/>
          </a:bodyPr>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一个</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虚拟存储器的最大容量是由计算机的地址结构确定</a:t>
            </a:r>
            <a:r>
              <a:rPr lang="zh-CN" altLang="en-US" sz="2000">
                <a:latin typeface="华光魏体_CNKI" panose="02000500000000000000" charset="-122"/>
                <a:ea typeface="华光魏体_CNKI" panose="02000500000000000000" charset="-122"/>
                <a:cs typeface="华光魏体_CNKI" panose="02000500000000000000" charset="-122"/>
              </a:rPr>
              <a:t>的。</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若CPU给出的有效地址长度为20位，则程序可以寻址的范围为1M，即虚存的容量为：1M。</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若这个地址长度为24位，则相应的虚存容量为16M。由此可见，虚拟存储器的容量与内存的实际大小没有直接关系。</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在多道程序环境下，</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一个计算机系统可以为每一个用户建立一个虚拟存储器</a:t>
            </a:r>
            <a:r>
              <a:rPr lang="zh-CN" altLang="en-US" sz="2000">
                <a:latin typeface="华光魏体_CNKI" panose="02000500000000000000" charset="-122"/>
                <a:ea typeface="华光魏体_CNKI" panose="02000500000000000000" charset="-122"/>
                <a:cs typeface="华光魏体_CNKI" panose="02000500000000000000" charset="-122"/>
              </a:rPr>
              <a:t>。</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这样，每个用户都可在自己的地址空间中编程，这对用户是十分方便的。</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5.1.2</a:t>
            </a:r>
            <a:r>
              <a:rPr lang="zh-CN" altLang="en-US" sz="2400">
                <a:solidFill>
                  <a:srgbClr val="FF0000"/>
                </a:solidFill>
                <a:latin typeface="华光魏体_CNKI" panose="02000500000000000000" charset="-122"/>
                <a:ea typeface="华光魏体_CNKI" panose="02000500000000000000" charset="-122"/>
              </a:rPr>
              <a:t>什么</a:t>
            </a:r>
            <a:r>
              <a:rPr lang="zh-CN" altLang="en-US" sz="2400">
                <a:solidFill>
                  <a:srgbClr val="FF0000"/>
                </a:solidFill>
                <a:latin typeface="华光魏体_CNKI" panose="02000500000000000000" charset="-122"/>
                <a:ea typeface="华光魏体_CNKI" panose="02000500000000000000" charset="-122"/>
              </a:rPr>
              <a:t>是虚拟存储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对虚拟存储器容量的理解</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3" name="图片 2"/>
          <p:cNvPicPr>
            <a:picLocks noChangeAspect="1"/>
          </p:cNvPicPr>
          <p:nvPr>
            <p:custDataLst>
              <p:tags r:id="rId1"/>
            </p:custDataLst>
          </p:nvPr>
        </p:nvPicPr>
        <p:blipFill>
          <a:blip r:embed="rId2"/>
          <a:srcRect t="14999"/>
          <a:stretch>
            <a:fillRect/>
          </a:stretch>
        </p:blipFill>
        <p:spPr>
          <a:xfrm>
            <a:off x="255270" y="3265805"/>
            <a:ext cx="6463665" cy="2540635"/>
          </a:xfrm>
          <a:prstGeom prst="rect">
            <a:avLst/>
          </a:prstGeom>
        </p:spPr>
      </p:pic>
      <p:sp>
        <p:nvSpPr>
          <p:cNvPr id="2" name="文本框 1"/>
          <p:cNvSpPr txBox="1"/>
          <p:nvPr/>
        </p:nvSpPr>
        <p:spPr>
          <a:xfrm>
            <a:off x="6920230" y="3148965"/>
            <a:ext cx="5058410" cy="3169285"/>
          </a:xfrm>
          <a:prstGeom prst="rect">
            <a:avLst/>
          </a:prstGeom>
          <a:solidFill>
            <a:schemeClr val="accent2">
              <a:lumMod val="60000"/>
              <a:lumOff val="40000"/>
            </a:schemeClr>
          </a:solidFill>
        </p:spPr>
        <p:txBody>
          <a:bodyPr wrap="square" rtlCol="0" anchor="t">
            <a:spAutoFit/>
          </a:bodyPr>
          <a:p>
            <a:pPr algn="just"/>
            <a:r>
              <a:rPr lang="zh-CN" altLang="en-US" sz="2000">
                <a:latin typeface="华光魏体_CNKI" panose="02000500000000000000" charset="-122"/>
                <a:ea typeface="华光魏体_CNKI" panose="02000500000000000000" charset="-122"/>
                <a:cs typeface="华光魏体_CNKI" panose="02000500000000000000" charset="-122"/>
                <a:sym typeface="+mn-ea"/>
              </a:rPr>
              <a:t>进程在运行期间产生的内存地址都是虚拟地址，如果计算机没有引入虚拟内存这种存储器抽象技术的话，则 CPU 会把这些地址直接发送到内存地址总线上，然后访问和虚拟地址相同值的物理地址；如果使用虚拟内存技术的话，CPU 则是把这些虚拟地址通过地址总线送到内存管理单元（Memory Management Unit，简称 MMU），MMU 将虚拟地址翻译成物理地址之后再通过内存总线去访问物理内存。</a:t>
            </a: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5.1.2</a:t>
            </a:r>
            <a:r>
              <a:rPr lang="zh-CN" altLang="en-US" sz="2400">
                <a:solidFill>
                  <a:srgbClr val="FF0000"/>
                </a:solidFill>
                <a:latin typeface="华光魏体_CNKI" panose="02000500000000000000" charset="-122"/>
                <a:ea typeface="华光魏体_CNKI" panose="02000500000000000000" charset="-122"/>
              </a:rPr>
              <a:t>什么</a:t>
            </a:r>
            <a:r>
              <a:rPr lang="zh-CN" altLang="en-US" sz="2400">
                <a:solidFill>
                  <a:srgbClr val="FF0000"/>
                </a:solidFill>
                <a:latin typeface="华光魏体_CNKI" panose="02000500000000000000" charset="-122"/>
                <a:ea typeface="华光魏体_CNKI" panose="02000500000000000000" charset="-122"/>
              </a:rPr>
              <a:t>是虚拟存储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虚拟存储器的</a:t>
            </a:r>
            <a:r>
              <a:rPr lang="zh-CN" altLang="en-US" sz="2400">
                <a:solidFill>
                  <a:schemeClr val="tx1"/>
                </a:solidFill>
                <a:latin typeface="华光魏体_CNKI" panose="02000500000000000000" charset="-122"/>
                <a:ea typeface="华光魏体_CNKI" panose="02000500000000000000" charset="-122"/>
              </a:rPr>
              <a:t>特征</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①多次性：一个程序可以分多次调入内存，最基本</a:t>
            </a:r>
            <a:r>
              <a:rPr lang="zh-CN" altLang="en-US" sz="2400">
                <a:solidFill>
                  <a:schemeClr val="tx1"/>
                </a:solidFill>
                <a:latin typeface="华光魏体_CNKI" panose="02000500000000000000" charset="-122"/>
                <a:ea typeface="华光魏体_CNKI" panose="02000500000000000000" charset="-122"/>
              </a:rPr>
              <a:t>特征</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②对换性：允许程序在执行过程中将暂不使用的</a:t>
            </a:r>
            <a:r>
              <a:rPr lang="zh-CN" altLang="en-US" sz="2400">
                <a:solidFill>
                  <a:schemeClr val="tx1"/>
                </a:solidFill>
                <a:latin typeface="华光魏体_CNKI" panose="02000500000000000000" charset="-122"/>
                <a:ea typeface="华光魏体_CNKI" panose="02000500000000000000" charset="-122"/>
              </a:rPr>
              <a:t>代码换入和</a:t>
            </a:r>
            <a:r>
              <a:rPr lang="zh-CN" altLang="en-US" sz="2400">
                <a:solidFill>
                  <a:schemeClr val="tx1"/>
                </a:solidFill>
                <a:latin typeface="华光魏体_CNKI" panose="02000500000000000000" charset="-122"/>
                <a:ea typeface="华光魏体_CNKI" panose="02000500000000000000" charset="-122"/>
              </a:rPr>
              <a:t>换出</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③</a:t>
            </a:r>
            <a:r>
              <a:rPr lang="zh-CN" altLang="en-US" sz="2400">
                <a:solidFill>
                  <a:schemeClr val="tx1"/>
                </a:solidFill>
                <a:latin typeface="华光魏体_CNKI" panose="02000500000000000000" charset="-122"/>
                <a:ea typeface="华光魏体_CNKI" panose="02000500000000000000" charset="-122"/>
              </a:rPr>
              <a:t>虚拟性：能从逻辑上扩充内存容量，用户看到的容量远大于实际的容量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722120" y="1880870"/>
            <a:ext cx="9984105"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5.1.3</a:t>
            </a:r>
            <a:r>
              <a:rPr lang="zh-CN" altLang="en-US" sz="2400">
                <a:solidFill>
                  <a:srgbClr val="FF0000"/>
                </a:solidFill>
                <a:latin typeface="华光魏体_CNKI" panose="02000500000000000000" charset="-122"/>
                <a:ea typeface="华光魏体_CNKI" panose="02000500000000000000" charset="-122"/>
              </a:rPr>
              <a:t>虚拟存储器的实现</a:t>
            </a:r>
            <a:r>
              <a:rPr lang="zh-CN" altLang="en-US" sz="2400">
                <a:solidFill>
                  <a:srgbClr val="FF0000"/>
                </a:solidFill>
                <a:latin typeface="华光魏体_CNKI" panose="02000500000000000000" charset="-122"/>
                <a:ea typeface="华光魏体_CNKI" panose="02000500000000000000" charset="-122"/>
              </a:rPr>
              <a:t>机制</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000">
                <a:latin typeface="华光魏体_CNKI" panose="02000500000000000000" charset="-122"/>
                <a:ea typeface="华光魏体_CNKI" panose="02000500000000000000" charset="-122"/>
                <a:cs typeface="华光魏体_CNKI" panose="02000500000000000000" charset="-122"/>
                <a:sym typeface="+mn-ea"/>
              </a:rPr>
              <a:t>虚拟存储器的实现，无一例外地都是建立在离散分配存储管理方式基础上，因此，所有的虚拟存储器都是下述方式之一：①虚拟（请求）分页系统；②虚拟（请求）分段系统和</a:t>
            </a:r>
            <a:r>
              <a:rPr lang="zh-CN" altLang="en-US" sz="2000">
                <a:latin typeface="华光魏体_CNKI" panose="02000500000000000000" charset="-122"/>
                <a:ea typeface="华光魏体_CNKI" panose="02000500000000000000" charset="-122"/>
                <a:cs typeface="华光魏体_CNKI" panose="02000500000000000000" charset="-122"/>
                <a:sym typeface="+mn-ea"/>
              </a:rPr>
              <a:t>③虚拟段页系统</a:t>
            </a:r>
            <a:endParaRPr lang="zh-CN" altLang="en-US" sz="2000">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r>
              <a:rPr lang="zh-CN" altLang="en-US" sz="2000">
                <a:latin typeface="华光魏体_CNKI" panose="02000500000000000000" charset="-122"/>
                <a:ea typeface="华光魏体_CNKI" panose="02000500000000000000" charset="-122"/>
                <a:cs typeface="华光魏体_CNKI" panose="02000500000000000000" charset="-122"/>
                <a:sym typeface="+mn-ea"/>
              </a:rPr>
              <a:t></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分页请求</a:t>
            </a:r>
            <a:r>
              <a:rPr lang="zh-CN" altLang="en-US" sz="2400">
                <a:solidFill>
                  <a:schemeClr val="tx1"/>
                </a:solidFill>
                <a:latin typeface="华光魏体_CNKI" panose="02000500000000000000" charset="-122"/>
                <a:ea typeface="华光魏体_CNKI" panose="02000500000000000000" charset="-122"/>
              </a:rPr>
              <a:t>系统</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分段请求</a:t>
            </a:r>
            <a:r>
              <a:rPr lang="zh-CN" altLang="en-US" sz="2400">
                <a:solidFill>
                  <a:schemeClr val="tx1"/>
                </a:solidFill>
                <a:latin typeface="华光魏体_CNKI" panose="02000500000000000000" charset="-122"/>
                <a:ea typeface="华光魏体_CNKI" panose="02000500000000000000" charset="-122"/>
              </a:rPr>
              <a:t>系统</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虚拟段页系统（在段页式系统基础上增加请求调页和页面置换</a:t>
            </a:r>
            <a:r>
              <a:rPr lang="zh-CN" altLang="en-US" sz="2400">
                <a:solidFill>
                  <a:schemeClr val="tx1"/>
                </a:solidFill>
                <a:latin typeface="华光魏体_CNKI" panose="02000500000000000000" charset="-122"/>
                <a:ea typeface="华光魏体_CNKI" panose="02000500000000000000" charset="-122"/>
              </a:rPr>
              <a:t>功能）</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5.1.3</a:t>
            </a:r>
            <a:r>
              <a:rPr lang="zh-CN" altLang="en-US" sz="2400">
                <a:solidFill>
                  <a:srgbClr val="FF0000"/>
                </a:solidFill>
                <a:latin typeface="华光魏体_CNKI" panose="02000500000000000000" charset="-122"/>
                <a:ea typeface="华光魏体_CNKI" panose="02000500000000000000" charset="-122"/>
              </a:rPr>
              <a:t>虚拟存储器的实现</a:t>
            </a:r>
            <a:r>
              <a:rPr lang="zh-CN" altLang="en-US" sz="2400">
                <a:solidFill>
                  <a:srgbClr val="FF0000"/>
                </a:solidFill>
                <a:latin typeface="华光魏体_CNKI" panose="02000500000000000000" charset="-122"/>
                <a:ea typeface="华光魏体_CNKI" panose="02000500000000000000" charset="-122"/>
              </a:rPr>
              <a:t>机制</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分页请求</a:t>
            </a:r>
            <a:r>
              <a:rPr lang="zh-CN" altLang="en-US" sz="2400">
                <a:solidFill>
                  <a:schemeClr val="tx1"/>
                </a:solidFill>
                <a:latin typeface="华光魏体_CNKI" panose="02000500000000000000" charset="-122"/>
                <a:ea typeface="华光魏体_CNKI" panose="02000500000000000000" charset="-122"/>
              </a:rPr>
              <a:t>系统</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原分页系统的基础上增加了请求调页和页面置换</a:t>
            </a:r>
            <a:r>
              <a:rPr lang="zh-CN" altLang="en-US" sz="2400">
                <a:solidFill>
                  <a:schemeClr val="tx1"/>
                </a:solidFill>
                <a:latin typeface="华光魏体_CNKI" panose="02000500000000000000" charset="-122"/>
                <a:ea typeface="华光魏体_CNKI" panose="02000500000000000000" charset="-122"/>
              </a:rPr>
              <a:t>功能；</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rgbClr val="C00000"/>
                </a:solidFill>
                <a:latin typeface="华光魏体_CNKI" panose="02000500000000000000" charset="-122"/>
                <a:ea typeface="华光魏体_CNKI" panose="02000500000000000000" charset="-122"/>
              </a:rPr>
              <a:t>硬件系统：</a:t>
            </a:r>
            <a:endParaRPr lang="zh-CN" altLang="en-US" sz="2400">
              <a:solidFill>
                <a:srgbClr val="C0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①请求分页的页表；②缺页中断</a:t>
            </a:r>
            <a:r>
              <a:rPr lang="zh-CN" altLang="en-US" sz="2400">
                <a:solidFill>
                  <a:schemeClr val="tx1"/>
                </a:solidFill>
                <a:latin typeface="华光魏体_CNKI" panose="02000500000000000000" charset="-122"/>
                <a:ea typeface="华光魏体_CNKI" panose="02000500000000000000" charset="-122"/>
              </a:rPr>
              <a:t>机构；③地址表换</a:t>
            </a:r>
            <a:r>
              <a:rPr lang="zh-CN" altLang="en-US" sz="2400">
                <a:solidFill>
                  <a:schemeClr val="tx1"/>
                </a:solidFill>
                <a:latin typeface="华光魏体_CNKI" panose="02000500000000000000" charset="-122"/>
                <a:ea typeface="华光魏体_CNKI" panose="02000500000000000000" charset="-122"/>
              </a:rPr>
              <a:t>机构；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rgbClr val="C00000"/>
                </a:solidFill>
                <a:latin typeface="华光魏体_CNKI" panose="02000500000000000000" charset="-122"/>
                <a:ea typeface="华光魏体_CNKI" panose="02000500000000000000" charset="-122"/>
              </a:rPr>
              <a:t>软件系统：</a:t>
            </a:r>
            <a:endParaRPr lang="zh-CN" altLang="en-US" sz="2400">
              <a:solidFill>
                <a:srgbClr val="C0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请求调页和页面置换</a:t>
            </a:r>
            <a:r>
              <a:rPr lang="zh-CN" altLang="en-US" sz="2400">
                <a:solidFill>
                  <a:schemeClr val="tx1"/>
                </a:solidFill>
                <a:latin typeface="华光魏体_CNKI" panose="02000500000000000000" charset="-122"/>
                <a:ea typeface="华光魏体_CNKI" panose="02000500000000000000" charset="-122"/>
              </a:rPr>
              <a:t>软件；</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5.1.3</a:t>
            </a:r>
            <a:r>
              <a:rPr lang="zh-CN" altLang="en-US" sz="2400">
                <a:solidFill>
                  <a:srgbClr val="FF0000"/>
                </a:solidFill>
                <a:latin typeface="华光魏体_CNKI" panose="02000500000000000000" charset="-122"/>
                <a:ea typeface="华光魏体_CNKI" panose="02000500000000000000" charset="-122"/>
              </a:rPr>
              <a:t>虚拟存储器的实现</a:t>
            </a:r>
            <a:r>
              <a:rPr lang="zh-CN" altLang="en-US" sz="2400">
                <a:solidFill>
                  <a:srgbClr val="FF0000"/>
                </a:solidFill>
                <a:latin typeface="华光魏体_CNKI" panose="02000500000000000000" charset="-122"/>
                <a:ea typeface="华光魏体_CNKI" panose="02000500000000000000" charset="-122"/>
              </a:rPr>
              <a:t>机制</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分</a:t>
            </a:r>
            <a:r>
              <a:rPr lang="zh-CN" altLang="en-US" sz="2400">
                <a:solidFill>
                  <a:schemeClr val="tx1"/>
                </a:solidFill>
                <a:latin typeface="华光魏体_CNKI" panose="02000500000000000000" charset="-122"/>
                <a:ea typeface="华光魏体_CNKI" panose="02000500000000000000" charset="-122"/>
              </a:rPr>
              <a:t>段请求</a:t>
            </a:r>
            <a:r>
              <a:rPr lang="zh-CN" altLang="en-US" sz="2400">
                <a:solidFill>
                  <a:schemeClr val="tx1"/>
                </a:solidFill>
                <a:latin typeface="华光魏体_CNKI" panose="02000500000000000000" charset="-122"/>
                <a:ea typeface="华光魏体_CNKI" panose="02000500000000000000" charset="-122"/>
              </a:rPr>
              <a:t>系统</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原分页系统的基础上增加了请求调段和</a:t>
            </a:r>
            <a:r>
              <a:rPr lang="zh-CN" altLang="en-US" sz="2400">
                <a:solidFill>
                  <a:schemeClr val="tx1"/>
                </a:solidFill>
                <a:latin typeface="华光魏体_CNKI" panose="02000500000000000000" charset="-122"/>
                <a:ea typeface="华光魏体_CNKI" panose="02000500000000000000" charset="-122"/>
              </a:rPr>
              <a:t>分段置换</a:t>
            </a:r>
            <a:r>
              <a:rPr lang="zh-CN" altLang="en-US" sz="2400">
                <a:solidFill>
                  <a:schemeClr val="tx1"/>
                </a:solidFill>
                <a:latin typeface="华光魏体_CNKI" panose="02000500000000000000" charset="-122"/>
                <a:ea typeface="华光魏体_CNKI" panose="02000500000000000000" charset="-122"/>
              </a:rPr>
              <a:t>功能；</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rgbClr val="C00000"/>
                </a:solidFill>
                <a:latin typeface="华光魏体_CNKI" panose="02000500000000000000" charset="-122"/>
                <a:ea typeface="华光魏体_CNKI" panose="02000500000000000000" charset="-122"/>
              </a:rPr>
              <a:t>硬件系统：</a:t>
            </a:r>
            <a:endParaRPr lang="zh-CN" altLang="en-US" sz="2400">
              <a:solidFill>
                <a:srgbClr val="C0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sym typeface="+mn-ea"/>
              </a:rPr>
              <a:t>①请求分段的页表；②缺</a:t>
            </a:r>
            <a:r>
              <a:rPr lang="zh-CN" altLang="en-US" sz="2400">
                <a:latin typeface="华光魏体_CNKI" panose="02000500000000000000" charset="-122"/>
                <a:ea typeface="华光魏体_CNKI" panose="02000500000000000000" charset="-122"/>
                <a:sym typeface="+mn-ea"/>
              </a:rPr>
              <a:t>段中断机构；③地址表换机构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rgbClr val="C00000"/>
                </a:solidFill>
                <a:latin typeface="华光魏体_CNKI" panose="02000500000000000000" charset="-122"/>
                <a:ea typeface="华光魏体_CNKI" panose="02000500000000000000" charset="-122"/>
              </a:rPr>
              <a:t>软件系统：</a:t>
            </a:r>
            <a:endParaRPr lang="zh-CN" altLang="en-US" sz="2400">
              <a:solidFill>
                <a:srgbClr val="C0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sym typeface="+mn-ea"/>
              </a:rPr>
              <a:t>请求调段和</a:t>
            </a:r>
            <a:r>
              <a:rPr lang="zh-CN" altLang="en-US" sz="2400">
                <a:latin typeface="华光魏体_CNKI" panose="02000500000000000000" charset="-122"/>
                <a:ea typeface="华光魏体_CNKI" panose="02000500000000000000" charset="-122"/>
                <a:sym typeface="+mn-ea"/>
              </a:rPr>
              <a:t>段置换软件；</a:t>
            </a:r>
            <a:endParaRPr lang="zh-CN" altLang="en-US" sz="240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a:solidFill>
                  <a:srgbClr val="7030A0"/>
                </a:solidFill>
                <a:latin typeface="华光魏体_CNKI" panose="02000500000000000000" charset="-122"/>
                <a:ea typeface="华光魏体_CNKI" panose="02000500000000000000" charset="-122"/>
                <a:sym typeface="+mn-ea"/>
              </a:rPr>
              <a:t>由于段相比于页而言，段的长度是可变的，因此内存分配回收，以及置换方法较为复杂</a:t>
            </a:r>
            <a:endParaRPr lang="zh-CN" altLang="en-US" sz="2000">
              <a:solidFill>
                <a:srgbClr val="7030A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000">
              <a:solidFill>
                <a:srgbClr val="7030A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a:t>
            </a:r>
            <a:r>
              <a:rPr lang="zh-CN" altLang="en-US" sz="2400">
                <a:solidFill>
                  <a:srgbClr val="FF0000"/>
                </a:solidFill>
                <a:latin typeface="华光魏体_CNKI" panose="02000500000000000000" charset="-122"/>
                <a:ea typeface="华光魏体_CNKI" panose="02000500000000000000" charset="-122"/>
              </a:rPr>
              <a:t>请求分页存储管理方式</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a:t>
            </a:r>
            <a:r>
              <a:rPr lang="zh-CN" altLang="en-US" sz="2400">
                <a:solidFill>
                  <a:srgbClr val="FF0000"/>
                </a:solidFill>
                <a:latin typeface="华光魏体_CNKI" panose="02000500000000000000" charset="-122"/>
                <a:ea typeface="华光魏体_CNKI" panose="02000500000000000000" charset="-122"/>
              </a:rPr>
              <a:t>请求分页存储管理方式</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2983865"/>
            <a:ext cx="3947795" cy="101473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a:p>
            <a:pPr algn="ctr"/>
            <a:r>
              <a:rPr lang="zh-CN" altLang="en-US" sz="2000">
                <a:solidFill>
                  <a:srgbClr val="7030A0"/>
                </a:solidFill>
                <a:latin typeface="华光魏体_CNKI" panose="02000500000000000000" charset="-122"/>
                <a:ea typeface="华光魏体_CNKI" panose="02000500000000000000" charset="-122"/>
              </a:rPr>
              <a:t>硬件机制</a:t>
            </a:r>
            <a:r>
              <a:rPr lang="en-US" altLang="zh-CN" sz="2000">
                <a:solidFill>
                  <a:srgbClr val="7030A0"/>
                </a:solidFill>
                <a:latin typeface="华光魏体_CNKI" panose="02000500000000000000" charset="-122"/>
                <a:ea typeface="华光魏体_CNKI" panose="02000500000000000000" charset="-122"/>
              </a:rPr>
              <a:t>5.2+</a:t>
            </a:r>
            <a:r>
              <a:rPr lang="zh-CN" altLang="en-US" sz="2000">
                <a:solidFill>
                  <a:srgbClr val="7030A0"/>
                </a:solidFill>
                <a:latin typeface="华光魏体_CNKI" panose="02000500000000000000" charset="-122"/>
                <a:ea typeface="华光魏体_CNKI" panose="02000500000000000000" charset="-122"/>
              </a:rPr>
              <a:t>软件机制</a:t>
            </a:r>
            <a:r>
              <a:rPr lang="en-US" altLang="zh-CN" sz="2000">
                <a:solidFill>
                  <a:srgbClr val="7030A0"/>
                </a:solidFill>
                <a:latin typeface="华光魏体_CNKI" panose="02000500000000000000" charset="-122"/>
                <a:ea typeface="华光魏体_CNKI" panose="02000500000000000000" charset="-122"/>
              </a:rPr>
              <a:t>5.3+5.4</a:t>
            </a:r>
            <a:endParaRPr lang="en-US" altLang="zh-CN" sz="2000">
              <a:solidFill>
                <a:srgbClr val="7030A0"/>
              </a:solidFill>
              <a:latin typeface="华光魏体_CNKI" panose="02000500000000000000" charset="-122"/>
              <a:ea typeface="华光魏体_CNKI" panose="02000500000000000000" charset="-122"/>
            </a:endParaRPr>
          </a:p>
          <a:p>
            <a:pPr algn="ctr"/>
            <a:r>
              <a:rPr lang="zh-CN" altLang="en-US" sz="2000">
                <a:solidFill>
                  <a:srgbClr val="7030A0"/>
                </a:solidFill>
                <a:latin typeface="华光魏体_CNKI" panose="02000500000000000000" charset="-122"/>
                <a:ea typeface="华光魏体_CNKI" panose="02000500000000000000" charset="-122"/>
              </a:rPr>
              <a:t>重点</a:t>
            </a:r>
            <a:r>
              <a:rPr lang="zh-CN" altLang="en-US" sz="2000">
                <a:solidFill>
                  <a:srgbClr val="7030A0"/>
                </a:solidFill>
                <a:latin typeface="华光魏体_CNKI" panose="02000500000000000000" charset="-122"/>
                <a:ea typeface="华光魏体_CNKI" panose="02000500000000000000" charset="-122"/>
              </a:rPr>
              <a:t>内容</a:t>
            </a:r>
            <a:endParaRPr lang="zh-CN" altLang="en-US" sz="2000">
              <a:solidFill>
                <a:srgbClr val="7030A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51695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①</a:t>
            </a:r>
            <a:r>
              <a:rPr lang="en-US" altLang="zh-CN" sz="2400">
                <a:solidFill>
                  <a:srgbClr val="FF0000"/>
                </a:solidFill>
                <a:latin typeface="华光魏体_CNKI" panose="02000500000000000000" charset="-122"/>
                <a:ea typeface="华光魏体_CNKI" panose="02000500000000000000" charset="-122"/>
              </a:rPr>
              <a:t> </a:t>
            </a:r>
            <a:r>
              <a:rPr lang="zh-CN" altLang="en-US" sz="2400">
                <a:solidFill>
                  <a:srgbClr val="FF0000"/>
                </a:solidFill>
                <a:latin typeface="华光魏体_CNKI" panose="02000500000000000000" charset="-122"/>
                <a:ea typeface="华光魏体_CNKI" panose="02000500000000000000" charset="-122"/>
              </a:rPr>
              <a:t>请求页表机制</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b="1">
                <a:latin typeface="华光魏体_CNKI" panose="02000500000000000000" charset="-122"/>
                <a:ea typeface="华光魏体_CNKI" panose="02000500000000000000" charset="-122"/>
                <a:cs typeface="华光魏体_CNKI" panose="02000500000000000000" charset="-122"/>
                <a:sym typeface="+mn-ea"/>
              </a:rPr>
              <a:t>页表</a:t>
            </a:r>
            <a:r>
              <a:rPr lang="zh-CN" altLang="en-US" sz="2000">
                <a:latin typeface="华光魏体_CNKI" panose="02000500000000000000" charset="-122"/>
                <a:ea typeface="华光魏体_CNKI" panose="02000500000000000000" charset="-122"/>
                <a:cs typeface="华光魏体_CNKI" panose="02000500000000000000" charset="-122"/>
                <a:sym typeface="+mn-ea"/>
              </a:rPr>
              <a:t>：（</a:t>
            </a:r>
            <a:r>
              <a:rPr lang="en-US" altLang="zh-CN" sz="2000">
                <a:latin typeface="华光魏体_CNKI" panose="02000500000000000000" charset="-122"/>
                <a:ea typeface="华光魏体_CNKI" panose="02000500000000000000" charset="-122"/>
                <a:cs typeface="华光魏体_CNKI" panose="02000500000000000000" charset="-122"/>
                <a:sym typeface="+mn-ea"/>
              </a:rPr>
              <a:t>Page Table</a:t>
            </a:r>
            <a:r>
              <a:rPr lang="zh-CN" altLang="en-US" sz="2000">
                <a:latin typeface="华光魏体_CNKI" panose="02000500000000000000" charset="-122"/>
                <a:ea typeface="华光魏体_CNKI" panose="02000500000000000000" charset="-122"/>
                <a:cs typeface="华光魏体_CNKI" panose="02000500000000000000" charset="-122"/>
                <a:sym typeface="+mn-ea"/>
              </a:rPr>
              <a:t>，简称</a:t>
            </a:r>
            <a:r>
              <a:rPr lang="en-US" altLang="zh-CN" sz="2000" b="1">
                <a:latin typeface="华光魏体_CNKI" panose="02000500000000000000" charset="-122"/>
                <a:ea typeface="华光魏体_CNKI" panose="02000500000000000000" charset="-122"/>
                <a:cs typeface="华光魏体_CNKI" panose="02000500000000000000" charset="-122"/>
                <a:sym typeface="+mn-ea"/>
              </a:rPr>
              <a:t>PT</a:t>
            </a:r>
            <a:r>
              <a:rPr lang="zh-CN" altLang="en-US" sz="2000">
                <a:latin typeface="华光魏体_CNKI" panose="02000500000000000000" charset="-122"/>
                <a:ea typeface="华光魏体_CNKI" panose="02000500000000000000" charset="-122"/>
                <a:cs typeface="华光魏体_CNKI" panose="02000500000000000000" charset="-122"/>
                <a:sym typeface="+mn-ea"/>
              </a:rPr>
              <a:t>），每次进行虚拟地址到物理地址的映射之时，都需要读取页表，从数学角度来说页表就是一个函数，</a:t>
            </a:r>
            <a:r>
              <a:rPr lang="zh-CN" altLang="en-US" sz="2000" b="1">
                <a:solidFill>
                  <a:srgbClr val="FF0000"/>
                </a:solidFill>
                <a:latin typeface="华光魏体_CNKI" panose="02000500000000000000" charset="-122"/>
                <a:ea typeface="华光魏体_CNKI" panose="02000500000000000000" charset="-122"/>
                <a:cs typeface="华光魏体_CNKI" panose="02000500000000000000" charset="-122"/>
                <a:sym typeface="+mn-ea"/>
              </a:rPr>
              <a:t>入参是虚拟页号</a:t>
            </a:r>
            <a:r>
              <a:rPr lang="zh-CN" altLang="en-US" sz="2000">
                <a:latin typeface="华光魏体_CNKI" panose="02000500000000000000" charset="-122"/>
                <a:ea typeface="华光魏体_CNKI" panose="02000500000000000000" charset="-122"/>
                <a:cs typeface="华光魏体_CNKI" panose="02000500000000000000" charset="-122"/>
                <a:sym typeface="+mn-ea"/>
              </a:rPr>
              <a:t>（Virtual Page Number，简称 VPN），</a:t>
            </a:r>
            <a:r>
              <a:rPr lang="zh-CN" altLang="en-US" sz="2000" b="1">
                <a:solidFill>
                  <a:srgbClr val="FF0000"/>
                </a:solidFill>
                <a:latin typeface="华光魏体_CNKI" panose="02000500000000000000" charset="-122"/>
                <a:ea typeface="华光魏体_CNKI" panose="02000500000000000000" charset="-122"/>
                <a:cs typeface="华光魏体_CNKI" panose="02000500000000000000" charset="-122"/>
                <a:sym typeface="+mn-ea"/>
              </a:rPr>
              <a:t>输出是物理页框号</a:t>
            </a:r>
            <a:r>
              <a:rPr lang="zh-CN" altLang="en-US" sz="2000">
                <a:latin typeface="华光魏体_CNKI" panose="02000500000000000000" charset="-122"/>
                <a:ea typeface="华光魏体_CNKI" panose="02000500000000000000" charset="-122"/>
                <a:cs typeface="华光魏体_CNKI" panose="02000500000000000000" charset="-122"/>
                <a:sym typeface="+mn-ea"/>
              </a:rPr>
              <a:t>（Physical Page Number，简称 PPN，也就是物理地址的基址）</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Arial" panose="020B0604020202020204" pitchFamily="34" charset="0"/>
              <a:buChar char="•"/>
            </a:pPr>
            <a:r>
              <a:rPr lang="zh-CN" altLang="en-US" sz="2000" b="1">
                <a:latin typeface="华光魏体_CNKI" panose="02000500000000000000" charset="-122"/>
                <a:ea typeface="华光魏体_CNKI" panose="02000500000000000000" charset="-122"/>
                <a:cs typeface="华光魏体_CNKI" panose="02000500000000000000" charset="-122"/>
                <a:sym typeface="+mn-ea"/>
              </a:rPr>
              <a:t>页表项</a:t>
            </a:r>
            <a:r>
              <a:rPr lang="zh-CN" altLang="en-US" sz="2000">
                <a:latin typeface="华光魏体_CNKI" panose="02000500000000000000" charset="-122"/>
                <a:ea typeface="华光魏体_CNKI" panose="02000500000000000000" charset="-122"/>
                <a:cs typeface="华光魏体_CNKI" panose="02000500000000000000" charset="-122"/>
                <a:sym typeface="+mn-ea"/>
              </a:rPr>
              <a:t>：（Page Table Entry, 简称</a:t>
            </a:r>
            <a:r>
              <a:rPr lang="zh-CN" altLang="en-US" sz="2000" b="1">
                <a:latin typeface="华光魏体_CNKI" panose="02000500000000000000" charset="-122"/>
                <a:ea typeface="华光魏体_CNKI" panose="02000500000000000000" charset="-122"/>
                <a:cs typeface="华光魏体_CNKI" panose="02000500000000000000" charset="-122"/>
                <a:sym typeface="+mn-ea"/>
              </a:rPr>
              <a:t> PTE</a:t>
            </a:r>
            <a:r>
              <a:rPr lang="zh-CN" altLang="en-US" sz="2000">
                <a:latin typeface="华光魏体_CNKI" panose="02000500000000000000" charset="-122"/>
                <a:ea typeface="华光魏体_CNKI" panose="02000500000000000000" charset="-122"/>
                <a:cs typeface="华光魏体_CNKI" panose="02000500000000000000" charset="-122"/>
                <a:sym typeface="+mn-ea"/>
              </a:rPr>
              <a:t>）</a:t>
            </a:r>
            <a:endParaRPr lang="en-US" altLang="zh-CN" sz="2000">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286131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①</a:t>
            </a:r>
            <a:r>
              <a:rPr lang="en-US" altLang="zh-CN" sz="2400">
                <a:solidFill>
                  <a:srgbClr val="FF0000"/>
                </a:solidFill>
                <a:latin typeface="华光魏体_CNKI" panose="02000500000000000000" charset="-122"/>
                <a:ea typeface="华光魏体_CNKI" panose="02000500000000000000" charset="-122"/>
              </a:rPr>
              <a:t> </a:t>
            </a:r>
            <a:r>
              <a:rPr lang="zh-CN" altLang="en-US" sz="2400">
                <a:solidFill>
                  <a:srgbClr val="FF0000"/>
                </a:solidFill>
                <a:latin typeface="华光魏体_CNKI" panose="02000500000000000000" charset="-122"/>
                <a:ea typeface="华光魏体_CNKI" panose="02000500000000000000" charset="-122"/>
              </a:rPr>
              <a:t>请求页表机制</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页表</a:t>
            </a:r>
            <a:r>
              <a:rPr lang="zh-CN" altLang="en-US" sz="2400">
                <a:solidFill>
                  <a:srgbClr val="FF0000"/>
                </a:solidFill>
                <a:latin typeface="华光魏体_CNKI" panose="02000500000000000000" charset="-122"/>
                <a:ea typeface="华光魏体_CNKI" panose="02000500000000000000" charset="-122"/>
              </a:rPr>
              <a:t>表头：</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2" name="Group 4"/>
          <p:cNvGraphicFramePr/>
          <p:nvPr/>
        </p:nvGraphicFramePr>
        <p:xfrm>
          <a:off x="3523106" y="3039746"/>
          <a:ext cx="8229600" cy="533400"/>
        </p:xfrm>
        <a:graphic>
          <a:graphicData uri="http://schemas.openxmlformats.org/drawingml/2006/table">
            <a:tbl>
              <a:tblPr/>
              <a:tblGrid>
                <a:gridCol w="1371600"/>
                <a:gridCol w="1371600"/>
                <a:gridCol w="1371600"/>
                <a:gridCol w="1395413"/>
                <a:gridCol w="1347787"/>
                <a:gridCol w="1371600"/>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微软雅黑" panose="020B0503020204020204" charset="-122"/>
                          <a:ea typeface="微软雅黑" panose="020B0503020204020204" charset="-122"/>
                          <a:cs typeface="微软雅黑" panose="020B0503020204020204" charset="-122"/>
                        </a:rPr>
                        <a:t>页号 </a:t>
                      </a:r>
                      <a:endParaRPr kumimoji="0" lang="zh-CN" altLang="en-US" sz="2000" b="1" i="0" u="none" strike="noStrike" cap="none" normalizeH="0" baseline="0">
                        <a:ln>
                          <a:noFill/>
                        </a:ln>
                        <a:solidFill>
                          <a:schemeClr val="tx1"/>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rPr>
                        <a:t>物理块号 </a:t>
                      </a:r>
                      <a:endParaRPr kumimoji="0" lang="zh-CN" altLang="en-US" sz="2000" b="1"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FF3300"/>
                          </a:solidFill>
                          <a:effectLst/>
                          <a:latin typeface="微软雅黑" panose="020B0503020204020204" charset="-122"/>
                          <a:ea typeface="微软雅黑" panose="020B0503020204020204" charset="-122"/>
                          <a:cs typeface="微软雅黑" panose="020B0503020204020204" charset="-122"/>
                        </a:rPr>
                        <a:t>状态位</a:t>
                      </a:r>
                      <a:r>
                        <a:rPr kumimoji="0" lang="en-US" altLang="zh-CN" sz="2000" b="1" i="0" u="none" strike="noStrike" cap="none" normalizeH="0" baseline="0" dirty="0">
                          <a:ln>
                            <a:noFill/>
                          </a:ln>
                          <a:solidFill>
                            <a:srgbClr val="FF3300"/>
                          </a:solidFill>
                          <a:effectLst/>
                          <a:latin typeface="微软雅黑" panose="020B0503020204020204" charset="-122"/>
                          <a:ea typeface="微软雅黑" panose="020B0503020204020204" charset="-122"/>
                          <a:cs typeface="微软雅黑" panose="020B0503020204020204" charset="-122"/>
                        </a:rPr>
                        <a:t>P </a:t>
                      </a:r>
                      <a:endParaRPr kumimoji="0" lang="en-US" altLang="zh-CN" sz="2000" b="1" i="0" u="none" strike="noStrike" cap="none" normalizeH="0" baseline="0" dirty="0">
                        <a:ln>
                          <a:noFill/>
                        </a:ln>
                        <a:solidFill>
                          <a:srgbClr val="FF3300"/>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rPr>
                        <a:t>访问字段</a:t>
                      </a:r>
                      <a:r>
                        <a:rPr kumimoji="0" lang="en-US" altLang="zh-CN"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rPr>
                        <a:t>A </a:t>
                      </a:r>
                      <a:endParaRPr kumimoji="0" lang="en-US" altLang="zh-CN"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rPr>
                        <a:t>修改位</a:t>
                      </a:r>
                      <a:r>
                        <a:rPr kumimoji="0" lang="en-US" altLang="zh-CN"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rPr>
                        <a:t>M</a:t>
                      </a:r>
                      <a:endParaRPr kumimoji="0" lang="en-US" altLang="zh-CN" sz="2000" b="1" i="0" u="none" strike="noStrike" cap="none" normalizeH="0" baseline="0">
                        <a:ln>
                          <a:noFill/>
                        </a:ln>
                        <a:solidFill>
                          <a:srgbClr val="FF3300"/>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FF3300"/>
                          </a:solidFill>
                          <a:effectLst/>
                          <a:latin typeface="微软雅黑" panose="020B0503020204020204" charset="-122"/>
                          <a:ea typeface="微软雅黑" panose="020B0503020204020204" charset="-122"/>
                          <a:cs typeface="微软雅黑" panose="020B0503020204020204" charset="-122"/>
                        </a:rPr>
                        <a:t>外存地址 </a:t>
                      </a:r>
                      <a:endParaRPr kumimoji="0" lang="zh-CN" altLang="en-US" sz="2000" b="1" i="0" u="none" strike="noStrike" cap="none" normalizeH="0" baseline="0" dirty="0">
                        <a:ln>
                          <a:noFill/>
                        </a:ln>
                        <a:solidFill>
                          <a:srgbClr val="FF3300"/>
                        </a:solidFill>
                        <a:effectLst/>
                        <a:latin typeface="微软雅黑" panose="020B0503020204020204" charset="-122"/>
                        <a:ea typeface="微软雅黑" panose="020B0503020204020204" charset="-122"/>
                        <a:cs typeface="微软雅黑" panose="020B0503020204020204"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Group 29"/>
          <p:cNvGrpSpPr/>
          <p:nvPr/>
        </p:nvGrpSpPr>
        <p:grpSpPr bwMode="auto">
          <a:xfrm>
            <a:off x="4208906" y="3649345"/>
            <a:ext cx="2941638" cy="846384"/>
            <a:chOff x="768" y="864"/>
            <a:chExt cx="1853" cy="557"/>
          </a:xfrm>
        </p:grpSpPr>
        <p:sp>
          <p:nvSpPr>
            <p:cNvPr id="10" name="Line 21"/>
            <p:cNvSpPr>
              <a:spLocks noChangeShapeType="1"/>
            </p:cNvSpPr>
            <p:nvPr/>
          </p:nvSpPr>
          <p:spPr bwMode="auto">
            <a:xfrm flipV="1">
              <a:off x="2448" y="864"/>
              <a:ext cx="0" cy="269"/>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22"/>
            <p:cNvSpPr txBox="1">
              <a:spLocks noChangeArrowheads="1"/>
            </p:cNvSpPr>
            <p:nvPr/>
          </p:nvSpPr>
          <p:spPr bwMode="auto">
            <a:xfrm>
              <a:off x="768" y="1133"/>
              <a:ext cx="18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latin typeface="微软雅黑" panose="020B0503020204020204" charset="-122"/>
                  <a:ea typeface="微软雅黑" panose="020B0503020204020204" charset="-122"/>
                </a:rPr>
                <a:t>该页是否已调入内存</a:t>
              </a:r>
              <a:endParaRPr kumimoji="0" lang="zh-CN" altLang="en-US" sz="2400" dirty="0">
                <a:latin typeface="微软雅黑" panose="020B0503020204020204" charset="-122"/>
                <a:ea typeface="微软雅黑" panose="020B0503020204020204" charset="-122"/>
              </a:endParaRPr>
            </a:p>
          </p:txBody>
        </p:sp>
      </p:grpSp>
      <p:grpSp>
        <p:nvGrpSpPr>
          <p:cNvPr id="12" name="Group 30"/>
          <p:cNvGrpSpPr/>
          <p:nvPr/>
        </p:nvGrpSpPr>
        <p:grpSpPr bwMode="auto">
          <a:xfrm>
            <a:off x="5580506" y="3649346"/>
            <a:ext cx="3451225" cy="1685925"/>
            <a:chOff x="1632" y="864"/>
            <a:chExt cx="2174" cy="1062"/>
          </a:xfrm>
        </p:grpSpPr>
        <p:sp>
          <p:nvSpPr>
            <p:cNvPr id="16" name="Line 23"/>
            <p:cNvSpPr>
              <a:spLocks noChangeShapeType="1"/>
            </p:cNvSpPr>
            <p:nvPr/>
          </p:nvSpPr>
          <p:spPr bwMode="auto">
            <a:xfrm flipV="1">
              <a:off x="3408" y="864"/>
              <a:ext cx="0" cy="57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24"/>
            <p:cNvSpPr txBox="1">
              <a:spLocks noChangeArrowheads="1"/>
            </p:cNvSpPr>
            <p:nvPr/>
          </p:nvSpPr>
          <p:spPr bwMode="auto">
            <a:xfrm>
              <a:off x="1632" y="1408"/>
              <a:ext cx="217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latin typeface="微软雅黑" panose="020B0503020204020204" charset="-122"/>
                  <a:ea typeface="微软雅黑" panose="020B0503020204020204" charset="-122"/>
                  <a:cs typeface="微软雅黑" panose="020B0503020204020204" charset="-122"/>
                </a:rPr>
                <a:t>该页在一定时间内被</a:t>
              </a:r>
              <a:endParaRPr kumimoji="0" lang="zh-CN" altLang="en-US" sz="2400" dirty="0">
                <a:latin typeface="微软雅黑" panose="020B0503020204020204" charset="-122"/>
                <a:ea typeface="微软雅黑" panose="020B0503020204020204" charset="-122"/>
                <a:cs typeface="微软雅黑" panose="020B0503020204020204" charset="-122"/>
              </a:endParaRPr>
            </a:p>
            <a:p>
              <a:pPr eaLnBrk="1" hangingPunct="1">
                <a:spcBef>
                  <a:spcPct val="0"/>
                </a:spcBef>
                <a:buFontTx/>
                <a:buNone/>
              </a:pPr>
              <a:r>
                <a:rPr kumimoji="0" lang="zh-CN" altLang="en-US" sz="2400" dirty="0">
                  <a:latin typeface="微软雅黑" panose="020B0503020204020204" charset="-122"/>
                  <a:ea typeface="微软雅黑" panose="020B0503020204020204" charset="-122"/>
                  <a:cs typeface="微软雅黑" panose="020B0503020204020204" charset="-122"/>
                </a:rPr>
                <a:t>访问的次数</a:t>
              </a:r>
              <a:r>
                <a:rPr kumimoji="0" lang="en-US" altLang="zh-CN" sz="2400" dirty="0">
                  <a:latin typeface="微软雅黑" panose="020B0503020204020204" charset="-122"/>
                  <a:ea typeface="微软雅黑" panose="020B0503020204020204" charset="-122"/>
                  <a:cs typeface="微软雅黑" panose="020B0503020204020204" charset="-122"/>
                </a:rPr>
                <a:t>(</a:t>
              </a:r>
              <a:r>
                <a:rPr kumimoji="0" lang="zh-CN" altLang="en-US" sz="2400" dirty="0">
                  <a:latin typeface="微软雅黑" panose="020B0503020204020204" charset="-122"/>
                  <a:ea typeface="微软雅黑" panose="020B0503020204020204" charset="-122"/>
                  <a:cs typeface="微软雅黑" panose="020B0503020204020204" charset="-122"/>
                </a:rPr>
                <a:t>或未被访问</a:t>
              </a:r>
              <a:r>
                <a:rPr kumimoji="0" lang="en-US" altLang="zh-CN" sz="2400" dirty="0">
                  <a:latin typeface="微软雅黑" panose="020B0503020204020204" charset="-122"/>
                  <a:ea typeface="微软雅黑" panose="020B0503020204020204" charset="-122"/>
                  <a:cs typeface="微软雅黑" panose="020B0503020204020204" charset="-122"/>
                </a:rPr>
                <a:t>)</a:t>
              </a:r>
              <a:endParaRPr kumimoji="0" lang="en-US" altLang="zh-CN" sz="2400" dirty="0">
                <a:latin typeface="微软雅黑" panose="020B0503020204020204" charset="-122"/>
                <a:ea typeface="微软雅黑" panose="020B0503020204020204" charset="-122"/>
                <a:cs typeface="微软雅黑" panose="020B0503020204020204" charset="-122"/>
              </a:endParaRPr>
            </a:p>
          </p:txBody>
        </p:sp>
      </p:grpSp>
      <p:grpSp>
        <p:nvGrpSpPr>
          <p:cNvPr id="18" name="Group 31"/>
          <p:cNvGrpSpPr/>
          <p:nvPr/>
        </p:nvGrpSpPr>
        <p:grpSpPr bwMode="auto">
          <a:xfrm>
            <a:off x="6799706" y="3649346"/>
            <a:ext cx="3248025" cy="2581275"/>
            <a:chOff x="2400" y="864"/>
            <a:chExt cx="2046" cy="1626"/>
          </a:xfrm>
        </p:grpSpPr>
        <p:sp>
          <p:nvSpPr>
            <p:cNvPr id="19" name="Line 25"/>
            <p:cNvSpPr>
              <a:spLocks noChangeShapeType="1"/>
            </p:cNvSpPr>
            <p:nvPr/>
          </p:nvSpPr>
          <p:spPr bwMode="auto">
            <a:xfrm flipV="1">
              <a:off x="4272" y="864"/>
              <a:ext cx="0" cy="106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26"/>
            <p:cNvSpPr txBox="1">
              <a:spLocks noChangeArrowheads="1"/>
            </p:cNvSpPr>
            <p:nvPr/>
          </p:nvSpPr>
          <p:spPr bwMode="auto">
            <a:xfrm>
              <a:off x="2400" y="1972"/>
              <a:ext cx="20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latin typeface="微软雅黑" panose="020B0503020204020204" charset="-122"/>
                  <a:ea typeface="微软雅黑" panose="020B0503020204020204" charset="-122"/>
                </a:rPr>
                <a:t>该页调入内存后是否被</a:t>
              </a:r>
              <a:endParaRPr kumimoji="0" lang="zh-CN" altLang="en-US" sz="2400" dirty="0">
                <a:latin typeface="微软雅黑" panose="020B0503020204020204" charset="-122"/>
                <a:ea typeface="微软雅黑" panose="020B0503020204020204" charset="-122"/>
              </a:endParaRPr>
            </a:p>
            <a:p>
              <a:pPr eaLnBrk="1" hangingPunct="1">
                <a:spcBef>
                  <a:spcPct val="0"/>
                </a:spcBef>
                <a:buFontTx/>
                <a:buNone/>
              </a:pPr>
              <a:r>
                <a:rPr kumimoji="0" lang="zh-CN" altLang="en-US" sz="2400" dirty="0">
                  <a:latin typeface="微软雅黑" panose="020B0503020204020204" charset="-122"/>
                  <a:ea typeface="微软雅黑" panose="020B0503020204020204" charset="-122"/>
                </a:rPr>
                <a:t>修改过</a:t>
              </a:r>
              <a:endParaRPr kumimoji="0" lang="zh-CN" altLang="en-US" sz="2400" dirty="0">
                <a:latin typeface="微软雅黑" panose="020B0503020204020204" charset="-122"/>
                <a:ea typeface="微软雅黑" panose="020B0503020204020204" charset="-122"/>
              </a:endParaRPr>
            </a:p>
          </p:txBody>
        </p:sp>
      </p:grpSp>
      <p:grpSp>
        <p:nvGrpSpPr>
          <p:cNvPr id="21" name="Group 32"/>
          <p:cNvGrpSpPr/>
          <p:nvPr/>
        </p:nvGrpSpPr>
        <p:grpSpPr bwMode="auto">
          <a:xfrm>
            <a:off x="8399906" y="3649346"/>
            <a:ext cx="2941638" cy="3082925"/>
            <a:chOff x="3408" y="864"/>
            <a:chExt cx="1853" cy="1942"/>
          </a:xfrm>
        </p:grpSpPr>
        <p:sp>
          <p:nvSpPr>
            <p:cNvPr id="22" name="Line 27"/>
            <p:cNvSpPr>
              <a:spLocks noChangeShapeType="1"/>
            </p:cNvSpPr>
            <p:nvPr/>
          </p:nvSpPr>
          <p:spPr bwMode="auto">
            <a:xfrm flipV="1">
              <a:off x="5184" y="864"/>
              <a:ext cx="0" cy="1676"/>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28"/>
            <p:cNvSpPr txBox="1">
              <a:spLocks noChangeArrowheads="1"/>
            </p:cNvSpPr>
            <p:nvPr/>
          </p:nvSpPr>
          <p:spPr bwMode="auto">
            <a:xfrm>
              <a:off x="3408" y="2518"/>
              <a:ext cx="18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latin typeface="微软雅黑" panose="020B0503020204020204" charset="-122"/>
                  <a:ea typeface="微软雅黑" panose="020B0503020204020204" charset="-122"/>
                </a:rPr>
                <a:t>该页在外存上的地址</a:t>
              </a:r>
              <a:endParaRPr kumimoji="0" lang="zh-CN" altLang="en-US" sz="2400" dirty="0">
                <a:latin typeface="微软雅黑" panose="020B0503020204020204" charset="-122"/>
                <a:ea typeface="微软雅黑" panose="020B050302020402020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②缺页中断</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7" name="文本框 26"/>
          <p:cNvSpPr txBox="1"/>
          <p:nvPr/>
        </p:nvSpPr>
        <p:spPr>
          <a:xfrm>
            <a:off x="5829300" y="187579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所访问的页面不在内存中</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28" name="文本框 27"/>
          <p:cNvSpPr txBox="1"/>
          <p:nvPr/>
        </p:nvSpPr>
        <p:spPr>
          <a:xfrm>
            <a:off x="5829300" y="275336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产生缺页中断</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29" name="文本框 28"/>
          <p:cNvSpPr txBox="1"/>
          <p:nvPr/>
        </p:nvSpPr>
        <p:spPr>
          <a:xfrm>
            <a:off x="5829300" y="363093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保存现场</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0" name="文本框 29"/>
          <p:cNvSpPr txBox="1"/>
          <p:nvPr/>
        </p:nvSpPr>
        <p:spPr>
          <a:xfrm>
            <a:off x="5829300" y="450850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分析中断原因</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1" name="文本框 30"/>
          <p:cNvSpPr txBox="1"/>
          <p:nvPr/>
        </p:nvSpPr>
        <p:spPr>
          <a:xfrm>
            <a:off x="5829300" y="538607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转入中断处理程序</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2" name="文本框 31"/>
          <p:cNvSpPr txBox="1"/>
          <p:nvPr/>
        </p:nvSpPr>
        <p:spPr>
          <a:xfrm>
            <a:off x="5829300" y="626364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调入</a:t>
            </a:r>
            <a:r>
              <a:rPr lang="zh-CN" altLang="en-US" sz="2000">
                <a:solidFill>
                  <a:schemeClr val="tx1"/>
                </a:solidFill>
                <a:latin typeface="华光魏体_CNKI" panose="02000500000000000000" charset="-122"/>
                <a:ea typeface="华光魏体_CNKI" panose="02000500000000000000" charset="-122"/>
                <a:sym typeface="+mn-ea"/>
              </a:rPr>
              <a:t>页面</a:t>
            </a:r>
            <a:endParaRPr lang="zh-CN" altLang="en-US" sz="2000">
              <a:solidFill>
                <a:schemeClr val="tx1"/>
              </a:solidFill>
              <a:latin typeface="华光魏体_CNKI" panose="02000500000000000000" charset="-122"/>
              <a:ea typeface="华光魏体_CNKI" panose="02000500000000000000" charset="-122"/>
              <a:sym typeface="+mn-ea"/>
            </a:endParaRPr>
          </a:p>
        </p:txBody>
      </p:sp>
      <p:cxnSp>
        <p:nvCxnSpPr>
          <p:cNvPr id="34" name="直接箭头连接符 33"/>
          <p:cNvCxnSpPr>
            <a:stCxn id="27" idx="2"/>
            <a:endCxn id="28" idx="0"/>
          </p:cNvCxnSpPr>
          <p:nvPr/>
        </p:nvCxnSpPr>
        <p:spPr>
          <a:xfrm>
            <a:off x="7481570" y="242887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8" idx="2"/>
            <a:endCxn id="29" idx="0"/>
          </p:cNvCxnSpPr>
          <p:nvPr/>
        </p:nvCxnSpPr>
        <p:spPr>
          <a:xfrm>
            <a:off x="7481570" y="330644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2"/>
            <a:endCxn id="30" idx="0"/>
          </p:cNvCxnSpPr>
          <p:nvPr/>
        </p:nvCxnSpPr>
        <p:spPr>
          <a:xfrm>
            <a:off x="7481570" y="418401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520940" y="506158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520940" y="593915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②缺页中断</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7" name="文本框 26"/>
          <p:cNvSpPr txBox="1"/>
          <p:nvPr/>
        </p:nvSpPr>
        <p:spPr>
          <a:xfrm>
            <a:off x="5829300" y="187579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所访问的页面不在内存中</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28" name="文本框 27"/>
          <p:cNvSpPr txBox="1"/>
          <p:nvPr/>
        </p:nvSpPr>
        <p:spPr>
          <a:xfrm>
            <a:off x="5829300" y="275336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产生缺页中断</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29" name="文本框 28"/>
          <p:cNvSpPr txBox="1"/>
          <p:nvPr/>
        </p:nvSpPr>
        <p:spPr>
          <a:xfrm>
            <a:off x="5829300" y="363093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保存现场</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0" name="文本框 29"/>
          <p:cNvSpPr txBox="1"/>
          <p:nvPr/>
        </p:nvSpPr>
        <p:spPr>
          <a:xfrm>
            <a:off x="5829300" y="450850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分析中断原因</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1" name="文本框 30"/>
          <p:cNvSpPr txBox="1"/>
          <p:nvPr/>
        </p:nvSpPr>
        <p:spPr>
          <a:xfrm>
            <a:off x="5829300" y="538607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转入中断处理程序</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2" name="文本框 31"/>
          <p:cNvSpPr txBox="1"/>
          <p:nvPr/>
        </p:nvSpPr>
        <p:spPr>
          <a:xfrm>
            <a:off x="5829300" y="6263640"/>
            <a:ext cx="3304540" cy="553085"/>
          </a:xfrm>
          <a:prstGeom prst="rect">
            <a:avLst/>
          </a:prstGeom>
          <a:noFill/>
          <a:ln w="3175">
            <a:solidFill>
              <a:schemeClr val="tx2"/>
            </a:solidFill>
            <a:prstDash val="sysDash"/>
          </a:ln>
        </p:spPr>
        <p:txBody>
          <a:bodyPr wrap="square" rtlCol="0" anchor="t">
            <a:spAutoFit/>
          </a:bodyPr>
          <a:p>
            <a:pPr indent="0" algn="ctr">
              <a:lnSpc>
                <a:spcPct val="150000"/>
              </a:lnSpc>
              <a:buNone/>
            </a:pPr>
            <a:r>
              <a:rPr lang="zh-CN" altLang="en-US" sz="2000">
                <a:solidFill>
                  <a:schemeClr val="tx1"/>
                </a:solidFill>
                <a:latin typeface="华光魏体_CNKI" panose="02000500000000000000" charset="-122"/>
                <a:ea typeface="华光魏体_CNKI" panose="02000500000000000000" charset="-122"/>
                <a:sym typeface="+mn-ea"/>
              </a:rPr>
              <a:t>调入</a:t>
            </a:r>
            <a:r>
              <a:rPr lang="zh-CN" altLang="en-US" sz="2000">
                <a:solidFill>
                  <a:schemeClr val="tx1"/>
                </a:solidFill>
                <a:latin typeface="华光魏体_CNKI" panose="02000500000000000000" charset="-122"/>
                <a:ea typeface="华光魏体_CNKI" panose="02000500000000000000" charset="-122"/>
                <a:sym typeface="+mn-ea"/>
              </a:rPr>
              <a:t>页面</a:t>
            </a:r>
            <a:endParaRPr lang="zh-CN" altLang="en-US" sz="2000">
              <a:solidFill>
                <a:schemeClr val="tx1"/>
              </a:solidFill>
              <a:latin typeface="华光魏体_CNKI" panose="02000500000000000000" charset="-122"/>
              <a:ea typeface="华光魏体_CNKI" panose="02000500000000000000" charset="-122"/>
              <a:sym typeface="+mn-ea"/>
            </a:endParaRPr>
          </a:p>
        </p:txBody>
      </p:sp>
      <p:cxnSp>
        <p:nvCxnSpPr>
          <p:cNvPr id="34" name="直接箭头连接符 33"/>
          <p:cNvCxnSpPr>
            <a:stCxn id="27" idx="2"/>
            <a:endCxn id="28" idx="0"/>
          </p:cNvCxnSpPr>
          <p:nvPr/>
        </p:nvCxnSpPr>
        <p:spPr>
          <a:xfrm>
            <a:off x="7481570" y="242887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8" idx="2"/>
            <a:endCxn id="29" idx="0"/>
          </p:cNvCxnSpPr>
          <p:nvPr/>
        </p:nvCxnSpPr>
        <p:spPr>
          <a:xfrm>
            <a:off x="7481570" y="330644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2"/>
            <a:endCxn id="30" idx="0"/>
          </p:cNvCxnSpPr>
          <p:nvPr/>
        </p:nvCxnSpPr>
        <p:spPr>
          <a:xfrm>
            <a:off x="7481570" y="418401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520940" y="506158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520940" y="5939155"/>
            <a:ext cx="0" cy="324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1910" y="4010660"/>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Kernel Space</a:t>
            </a:r>
            <a:endParaRPr lang="en-US" altLang="zh-CN">
              <a:solidFill>
                <a:schemeClr val="tx1"/>
              </a:solidFill>
            </a:endParaRPr>
          </a:p>
        </p:txBody>
      </p:sp>
      <p:sp>
        <p:nvSpPr>
          <p:cNvPr id="3" name="矩形 2"/>
          <p:cNvSpPr/>
          <p:nvPr/>
        </p:nvSpPr>
        <p:spPr>
          <a:xfrm>
            <a:off x="1311910" y="4696460"/>
            <a:ext cx="2366010" cy="2029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Memory</a:t>
            </a:r>
            <a:endParaRPr lang="en-US" altLang="zh-CN"/>
          </a:p>
          <a:p>
            <a:pPr algn="ctr"/>
            <a:r>
              <a:rPr lang="en-US" altLang="zh-CN"/>
              <a:t>User </a:t>
            </a:r>
            <a:r>
              <a:rPr lang="en-US" altLang="zh-CN"/>
              <a:t>Space</a:t>
            </a:r>
            <a:endParaRPr lang="en-US" altLang="zh-CN"/>
          </a:p>
        </p:txBody>
      </p:sp>
      <p:sp>
        <p:nvSpPr>
          <p:cNvPr id="10" name="矩形 9"/>
          <p:cNvSpPr/>
          <p:nvPr/>
        </p:nvSpPr>
        <p:spPr>
          <a:xfrm>
            <a:off x="1311910" y="3334385"/>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Interrupt Handler</a:t>
            </a:r>
            <a:r>
              <a:rPr lang="en-US" altLang="zh-CN">
                <a:solidFill>
                  <a:schemeClr val="tx1"/>
                </a:solidFill>
              </a:rPr>
              <a:t>s </a:t>
            </a:r>
            <a:endParaRPr lang="en-US" altLang="zh-CN">
              <a:solidFill>
                <a:schemeClr val="tx1"/>
              </a:solidFill>
            </a:endParaRPr>
          </a:p>
        </p:txBody>
      </p:sp>
      <p:sp>
        <p:nvSpPr>
          <p:cNvPr id="11" name="文本框 10"/>
          <p:cNvSpPr txBox="1"/>
          <p:nvPr/>
        </p:nvSpPr>
        <p:spPr>
          <a:xfrm>
            <a:off x="3849370" y="4161790"/>
            <a:ext cx="1268095" cy="368300"/>
          </a:xfrm>
          <a:prstGeom prst="rect">
            <a:avLst/>
          </a:prstGeom>
          <a:noFill/>
        </p:spPr>
        <p:txBody>
          <a:bodyPr wrap="square" rtlCol="0">
            <a:spAutoFit/>
          </a:bodyPr>
          <a:p>
            <a:r>
              <a:rPr lang="zh-CN" altLang="en-US"/>
              <a:t>内核</a:t>
            </a:r>
            <a:r>
              <a:rPr lang="zh-CN" altLang="en-US"/>
              <a:t>区</a:t>
            </a:r>
            <a:endParaRPr lang="zh-CN" altLang="en-US"/>
          </a:p>
        </p:txBody>
      </p:sp>
      <p:sp>
        <p:nvSpPr>
          <p:cNvPr id="12" name="文本框 11"/>
          <p:cNvSpPr txBox="1"/>
          <p:nvPr/>
        </p:nvSpPr>
        <p:spPr>
          <a:xfrm>
            <a:off x="3849370" y="5857875"/>
            <a:ext cx="1268095" cy="368300"/>
          </a:xfrm>
          <a:prstGeom prst="rect">
            <a:avLst/>
          </a:prstGeom>
          <a:noFill/>
        </p:spPr>
        <p:txBody>
          <a:bodyPr wrap="square" rtlCol="0">
            <a:spAutoFit/>
          </a:bodyPr>
          <a:p>
            <a:r>
              <a:rPr lang="zh-CN" altLang="en-US"/>
              <a:t>用户区</a:t>
            </a:r>
            <a:endParaRPr lang="zh-CN" altLang="en-US"/>
          </a:p>
        </p:txBody>
      </p:sp>
      <p:sp>
        <p:nvSpPr>
          <p:cNvPr id="16" name="文本框 15"/>
          <p:cNvSpPr txBox="1"/>
          <p:nvPr/>
        </p:nvSpPr>
        <p:spPr>
          <a:xfrm>
            <a:off x="3849370" y="3518535"/>
            <a:ext cx="1677035" cy="368300"/>
          </a:xfrm>
          <a:prstGeom prst="rect">
            <a:avLst/>
          </a:prstGeom>
          <a:noFill/>
        </p:spPr>
        <p:txBody>
          <a:bodyPr wrap="square" rtlCol="0">
            <a:spAutoFit/>
          </a:bodyPr>
          <a:p>
            <a:r>
              <a:rPr lang="zh-CN" altLang="en-US"/>
              <a:t>中断处理</a:t>
            </a:r>
            <a:r>
              <a:rPr lang="zh-CN" altLang="en-US"/>
              <a:t>程序</a:t>
            </a:r>
            <a:endParaRPr lang="zh-CN" altLang="en-US"/>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②缺页中断</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311910" y="4010660"/>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Kernel Space</a:t>
            </a:r>
            <a:endParaRPr lang="en-US" altLang="zh-CN">
              <a:solidFill>
                <a:schemeClr val="tx1"/>
              </a:solidFill>
            </a:endParaRPr>
          </a:p>
        </p:txBody>
      </p:sp>
      <p:sp>
        <p:nvSpPr>
          <p:cNvPr id="3" name="矩形 2"/>
          <p:cNvSpPr/>
          <p:nvPr/>
        </p:nvSpPr>
        <p:spPr>
          <a:xfrm>
            <a:off x="1311910" y="4696460"/>
            <a:ext cx="2366010" cy="2029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Memory</a:t>
            </a:r>
            <a:endParaRPr lang="en-US" altLang="zh-CN"/>
          </a:p>
          <a:p>
            <a:pPr algn="ctr"/>
            <a:r>
              <a:rPr lang="en-US" altLang="zh-CN"/>
              <a:t>User </a:t>
            </a:r>
            <a:r>
              <a:rPr lang="en-US" altLang="zh-CN"/>
              <a:t>Space</a:t>
            </a:r>
            <a:endParaRPr lang="en-US" altLang="zh-CN"/>
          </a:p>
        </p:txBody>
      </p:sp>
      <p:sp>
        <p:nvSpPr>
          <p:cNvPr id="10" name="矩形 9"/>
          <p:cNvSpPr/>
          <p:nvPr/>
        </p:nvSpPr>
        <p:spPr>
          <a:xfrm>
            <a:off x="1311910" y="3334385"/>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Interrupt Handler</a:t>
            </a:r>
            <a:r>
              <a:rPr lang="en-US" altLang="zh-CN">
                <a:solidFill>
                  <a:schemeClr val="tx1"/>
                </a:solidFill>
              </a:rPr>
              <a:t>s </a:t>
            </a:r>
            <a:endParaRPr lang="en-US" altLang="zh-CN">
              <a:solidFill>
                <a:schemeClr val="tx1"/>
              </a:solidFill>
            </a:endParaRPr>
          </a:p>
        </p:txBody>
      </p:sp>
      <p:sp>
        <p:nvSpPr>
          <p:cNvPr id="11" name="文本框 10"/>
          <p:cNvSpPr txBox="1"/>
          <p:nvPr/>
        </p:nvSpPr>
        <p:spPr>
          <a:xfrm>
            <a:off x="3849370" y="4161790"/>
            <a:ext cx="1268095" cy="368300"/>
          </a:xfrm>
          <a:prstGeom prst="rect">
            <a:avLst/>
          </a:prstGeom>
          <a:noFill/>
        </p:spPr>
        <p:txBody>
          <a:bodyPr wrap="square" rtlCol="0">
            <a:spAutoFit/>
          </a:bodyPr>
          <a:p>
            <a:r>
              <a:rPr lang="zh-CN" altLang="en-US"/>
              <a:t>内核</a:t>
            </a:r>
            <a:r>
              <a:rPr lang="zh-CN" altLang="en-US"/>
              <a:t>区</a:t>
            </a:r>
            <a:endParaRPr lang="zh-CN" altLang="en-US"/>
          </a:p>
        </p:txBody>
      </p:sp>
      <p:sp>
        <p:nvSpPr>
          <p:cNvPr id="12" name="文本框 11"/>
          <p:cNvSpPr txBox="1"/>
          <p:nvPr/>
        </p:nvSpPr>
        <p:spPr>
          <a:xfrm>
            <a:off x="3849370" y="5857875"/>
            <a:ext cx="1268095" cy="368300"/>
          </a:xfrm>
          <a:prstGeom prst="rect">
            <a:avLst/>
          </a:prstGeom>
          <a:noFill/>
        </p:spPr>
        <p:txBody>
          <a:bodyPr wrap="square" rtlCol="0">
            <a:spAutoFit/>
          </a:bodyPr>
          <a:p>
            <a:r>
              <a:rPr lang="zh-CN" altLang="en-US"/>
              <a:t>用户区</a:t>
            </a:r>
            <a:endParaRPr lang="zh-CN" altLang="en-US"/>
          </a:p>
        </p:txBody>
      </p:sp>
      <p:sp>
        <p:nvSpPr>
          <p:cNvPr id="16" name="文本框 15"/>
          <p:cNvSpPr txBox="1"/>
          <p:nvPr/>
        </p:nvSpPr>
        <p:spPr>
          <a:xfrm>
            <a:off x="3849370" y="3518535"/>
            <a:ext cx="1677035" cy="368300"/>
          </a:xfrm>
          <a:prstGeom prst="rect">
            <a:avLst/>
          </a:prstGeom>
          <a:noFill/>
        </p:spPr>
        <p:txBody>
          <a:bodyPr wrap="square" rtlCol="0">
            <a:spAutoFit/>
          </a:bodyPr>
          <a:p>
            <a:r>
              <a:rPr lang="zh-CN" altLang="en-US"/>
              <a:t>中断处理</a:t>
            </a:r>
            <a:r>
              <a:rPr lang="zh-CN" altLang="en-US"/>
              <a:t>程序</a:t>
            </a:r>
            <a:endParaRPr lang="zh-CN" altLang="en-US"/>
          </a:p>
        </p:txBody>
      </p:sp>
      <p:sp>
        <p:nvSpPr>
          <p:cNvPr id="17" name="文本框 16"/>
          <p:cNvSpPr txBox="1"/>
          <p:nvPr/>
        </p:nvSpPr>
        <p:spPr>
          <a:xfrm>
            <a:off x="6061075" y="2522220"/>
            <a:ext cx="5612130" cy="206121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缺页中断和一般中断的不同</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rPr>
              <a:t>缺页中断在指令执行期间产生和处理中断信号，而一般中断都是在指令执行后检测是否有中断；</a:t>
            </a:r>
            <a:endParaRPr lang="zh-CN" altLang="en-US" sz="20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rPr>
              <a:t>一条指令在执行期间可能产生多次</a:t>
            </a:r>
            <a:r>
              <a:rPr lang="zh-CN" altLang="en-US" sz="2000">
                <a:latin typeface="华光魏体_CNKI" panose="02000500000000000000" charset="-122"/>
                <a:ea typeface="华光魏体_CNKI" panose="02000500000000000000" charset="-122"/>
              </a:rPr>
              <a:t>缺页中断；</a:t>
            </a:r>
            <a:endParaRPr lang="zh-CN" altLang="en-US" sz="20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000">
              <a:latin typeface="华光魏体_CNKI" panose="02000500000000000000" charset="-122"/>
              <a:ea typeface="华光魏体_CNKI" panose="02000500000000000000" charset="-122"/>
            </a:endParaRPr>
          </a:p>
        </p:txBody>
      </p:sp>
      <p:pic>
        <p:nvPicPr>
          <p:cNvPr id="18" name="图片 17"/>
          <p:cNvPicPr>
            <a:picLocks noChangeAspect="1"/>
          </p:cNvPicPr>
          <p:nvPr/>
        </p:nvPicPr>
        <p:blipFill>
          <a:blip r:embed="rId1"/>
          <a:srcRect l="69151" t="31049" r="19104" b="17870"/>
          <a:stretch>
            <a:fillRect/>
          </a:stretch>
        </p:blipFill>
        <p:spPr>
          <a:xfrm>
            <a:off x="6501130" y="4352925"/>
            <a:ext cx="1990090" cy="2435225"/>
          </a:xfrm>
          <a:prstGeom prst="rect">
            <a:avLst/>
          </a:prstGeom>
        </p:spPr>
      </p:pic>
    </p:spTree>
    <p:custDataLst>
      <p:tags r:id="rId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33907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②缺页中断</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311910" y="4010660"/>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Kernel Space</a:t>
            </a:r>
            <a:endParaRPr lang="en-US" altLang="zh-CN">
              <a:solidFill>
                <a:schemeClr val="tx1"/>
              </a:solidFill>
            </a:endParaRPr>
          </a:p>
        </p:txBody>
      </p:sp>
      <p:sp>
        <p:nvSpPr>
          <p:cNvPr id="3" name="矩形 2"/>
          <p:cNvSpPr/>
          <p:nvPr/>
        </p:nvSpPr>
        <p:spPr>
          <a:xfrm>
            <a:off x="1311910" y="4696460"/>
            <a:ext cx="2366010" cy="2029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Memory</a:t>
            </a:r>
            <a:endParaRPr lang="en-US" altLang="zh-CN"/>
          </a:p>
          <a:p>
            <a:pPr algn="ctr"/>
            <a:r>
              <a:rPr lang="en-US" altLang="zh-CN"/>
              <a:t>User </a:t>
            </a:r>
            <a:r>
              <a:rPr lang="en-US" altLang="zh-CN"/>
              <a:t>Space</a:t>
            </a:r>
            <a:endParaRPr lang="en-US" altLang="zh-CN"/>
          </a:p>
        </p:txBody>
      </p:sp>
      <p:sp>
        <p:nvSpPr>
          <p:cNvPr id="10" name="矩形 9"/>
          <p:cNvSpPr/>
          <p:nvPr/>
        </p:nvSpPr>
        <p:spPr>
          <a:xfrm>
            <a:off x="1311910" y="3334385"/>
            <a:ext cx="2366010" cy="676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Interrupt Handler</a:t>
            </a:r>
            <a:r>
              <a:rPr lang="en-US" altLang="zh-CN">
                <a:solidFill>
                  <a:schemeClr val="tx1"/>
                </a:solidFill>
              </a:rPr>
              <a:t>s </a:t>
            </a:r>
            <a:endParaRPr lang="en-US" altLang="zh-CN">
              <a:solidFill>
                <a:schemeClr val="tx1"/>
              </a:solidFill>
            </a:endParaRPr>
          </a:p>
        </p:txBody>
      </p:sp>
      <p:sp>
        <p:nvSpPr>
          <p:cNvPr id="11" name="文本框 10"/>
          <p:cNvSpPr txBox="1"/>
          <p:nvPr/>
        </p:nvSpPr>
        <p:spPr>
          <a:xfrm>
            <a:off x="3849370" y="4161790"/>
            <a:ext cx="1268095" cy="368300"/>
          </a:xfrm>
          <a:prstGeom prst="rect">
            <a:avLst/>
          </a:prstGeom>
          <a:noFill/>
        </p:spPr>
        <p:txBody>
          <a:bodyPr wrap="square" rtlCol="0">
            <a:spAutoFit/>
          </a:bodyPr>
          <a:p>
            <a:r>
              <a:rPr lang="zh-CN" altLang="en-US"/>
              <a:t>内核</a:t>
            </a:r>
            <a:r>
              <a:rPr lang="zh-CN" altLang="en-US"/>
              <a:t>区</a:t>
            </a:r>
            <a:endParaRPr lang="zh-CN" altLang="en-US"/>
          </a:p>
        </p:txBody>
      </p:sp>
      <p:sp>
        <p:nvSpPr>
          <p:cNvPr id="12" name="文本框 11"/>
          <p:cNvSpPr txBox="1"/>
          <p:nvPr/>
        </p:nvSpPr>
        <p:spPr>
          <a:xfrm>
            <a:off x="3849370" y="5857875"/>
            <a:ext cx="1268095" cy="368300"/>
          </a:xfrm>
          <a:prstGeom prst="rect">
            <a:avLst/>
          </a:prstGeom>
          <a:noFill/>
        </p:spPr>
        <p:txBody>
          <a:bodyPr wrap="square" rtlCol="0">
            <a:spAutoFit/>
          </a:bodyPr>
          <a:p>
            <a:r>
              <a:rPr lang="zh-CN" altLang="en-US"/>
              <a:t>用户区</a:t>
            </a:r>
            <a:endParaRPr lang="zh-CN" altLang="en-US"/>
          </a:p>
        </p:txBody>
      </p:sp>
      <p:sp>
        <p:nvSpPr>
          <p:cNvPr id="16" name="文本框 15"/>
          <p:cNvSpPr txBox="1"/>
          <p:nvPr/>
        </p:nvSpPr>
        <p:spPr>
          <a:xfrm>
            <a:off x="3849370" y="3518535"/>
            <a:ext cx="1677035" cy="368300"/>
          </a:xfrm>
          <a:prstGeom prst="rect">
            <a:avLst/>
          </a:prstGeom>
          <a:noFill/>
        </p:spPr>
        <p:txBody>
          <a:bodyPr wrap="square" rtlCol="0">
            <a:spAutoFit/>
          </a:bodyPr>
          <a:p>
            <a:r>
              <a:rPr lang="zh-CN" altLang="en-US"/>
              <a:t>中断处理</a:t>
            </a:r>
            <a:r>
              <a:rPr lang="zh-CN" altLang="en-US"/>
              <a:t>程序</a:t>
            </a:r>
            <a:endParaRPr lang="zh-CN" altLang="en-US"/>
          </a:p>
        </p:txBody>
      </p:sp>
      <p:sp>
        <p:nvSpPr>
          <p:cNvPr id="17" name="文本框 16"/>
          <p:cNvSpPr txBox="1"/>
          <p:nvPr/>
        </p:nvSpPr>
        <p:spPr>
          <a:xfrm>
            <a:off x="6061075" y="2522220"/>
            <a:ext cx="5612130" cy="513905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缺页中断和一般中断的不同</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rPr>
              <a:t>缺页中断在指令执行期间产生和处理中断信号，而一般中断都是在指令执行后检测是否有中断；</a:t>
            </a:r>
            <a:endParaRPr lang="zh-CN" altLang="en-US" sz="20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rPr>
              <a:t>一条指令在执行期间可能产生多次</a:t>
            </a:r>
            <a:r>
              <a:rPr lang="zh-CN" altLang="en-US" sz="2000">
                <a:latin typeface="华光魏体_CNKI" panose="02000500000000000000" charset="-122"/>
                <a:ea typeface="华光魏体_CNKI" panose="02000500000000000000" charset="-122"/>
              </a:rPr>
              <a:t>缺页中断</a:t>
            </a:r>
            <a:endParaRPr lang="zh-CN" altLang="en-US" sz="20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rPr>
              <a:t>范围不同：</a:t>
            </a:r>
            <a:r>
              <a:rPr sz="2000">
                <a:latin typeface="华光魏体_CNKI" panose="02000500000000000000" charset="-122"/>
                <a:ea typeface="华光魏体_CNKI" panose="02000500000000000000" charset="-122"/>
                <a:cs typeface="华光魏体_CNKI" panose="02000500000000000000" charset="-122"/>
                <a:sym typeface="+mn-ea"/>
              </a:rPr>
              <a:t>一般中断只需要保护现场，然后就直接跳到需及时处理的地方。缺页中断除了保护现场之外，还要</a:t>
            </a:r>
            <a:r>
              <a:rPr sz="2000" b="1">
                <a:solidFill>
                  <a:srgbClr val="7030A0"/>
                </a:solidFill>
                <a:latin typeface="华光魏体_CNKI" panose="02000500000000000000" charset="-122"/>
                <a:ea typeface="华光魏体_CNKI" panose="02000500000000000000" charset="-122"/>
                <a:cs typeface="华光魏体_CNKI" panose="02000500000000000000" charset="-122"/>
                <a:sym typeface="+mn-ea"/>
              </a:rPr>
              <a:t>判断内存中是否有足够的空间存储所需的页或段，然后再把所需页调进来再使用，或者需要执行交换操作（开始进入</a:t>
            </a:r>
            <a:r>
              <a:rPr lang="en-US" altLang="zh-CN" sz="2000" b="1">
                <a:solidFill>
                  <a:srgbClr val="7030A0"/>
                </a:solidFill>
                <a:latin typeface="华光魏体_CNKI" panose="02000500000000000000" charset="-122"/>
                <a:ea typeface="华光魏体_CNKI" panose="02000500000000000000" charset="-122"/>
                <a:cs typeface="华光魏体_CNKI" panose="02000500000000000000" charset="-122"/>
                <a:sym typeface="+mn-ea"/>
              </a:rPr>
              <a:t>I/O</a:t>
            </a:r>
            <a:r>
              <a:rPr sz="2000" b="1">
                <a:solidFill>
                  <a:srgbClr val="7030A0"/>
                </a:solidFill>
                <a:latin typeface="华光魏体_CNKI" panose="02000500000000000000" charset="-122"/>
                <a:ea typeface="华光魏体_CNKI" panose="02000500000000000000" charset="-122"/>
                <a:cs typeface="华光魏体_CNKI" panose="02000500000000000000" charset="-122"/>
                <a:sym typeface="+mn-ea"/>
              </a:rPr>
              <a:t>操作，物理块被锁定，不能移动）</a:t>
            </a:r>
            <a:r>
              <a:rPr sz="2000">
                <a:latin typeface="华光魏体_CNKI" panose="02000500000000000000" charset="-122"/>
                <a:ea typeface="华光魏体_CNKI" panose="02000500000000000000" charset="-122"/>
                <a:cs typeface="华光魏体_CNKI" panose="02000500000000000000" charset="-122"/>
                <a:sym typeface="+mn-ea"/>
              </a:rPr>
              <a:t>。</a:t>
            </a:r>
            <a:endParaRPr sz="200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Ø"/>
            </a:pPr>
            <a:r>
              <a:rPr sz="2000">
                <a:latin typeface="华光魏体_CNKI" panose="02000500000000000000" charset="-122"/>
                <a:ea typeface="华光魏体_CNKI" panose="02000500000000000000" charset="-122"/>
                <a:sym typeface="+mn-ea"/>
              </a:rPr>
              <a:t>一般中断返回时执行下一条指令；缺页中断返回时，执行产生中断的当前指令；</a:t>
            </a:r>
            <a:endParaRPr sz="2000">
              <a:latin typeface="华光魏体_CNKI" panose="02000500000000000000" charset="-122"/>
              <a:ea typeface="华光魏体_CNKI" panose="02000500000000000000" charset="-122"/>
              <a:sym typeface="+mn-ea"/>
            </a:endParaRPr>
          </a:p>
          <a:p>
            <a:pPr marL="342900" indent="-342900">
              <a:lnSpc>
                <a:spcPct val="100000"/>
              </a:lnSpc>
              <a:buFont typeface="Wingdings" panose="05000000000000000000" charset="0"/>
              <a:buChar char="Ø"/>
            </a:pPr>
            <a:endParaRPr lang="zh-CN" altLang="en-US" sz="2000">
              <a:latin typeface="华光魏体_CNKI" panose="02000500000000000000" charset="-122"/>
              <a:ea typeface="华光魏体_CNKI" panose="02000500000000000000" charset="-122"/>
            </a:endParaRPr>
          </a:p>
          <a:p>
            <a:pPr marL="342900" indent="-342900">
              <a:lnSpc>
                <a:spcPct val="100000"/>
              </a:lnSpc>
              <a:buFont typeface="Wingdings" panose="05000000000000000000" charset="0"/>
              <a:buChar char="Ø"/>
            </a:pPr>
            <a:endParaRPr lang="zh-CN" altLang="en-US" sz="20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③地址变换</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798320" y="3177540"/>
            <a:ext cx="3613785" cy="3169285"/>
          </a:xfrm>
          <a:prstGeom prst="rect">
            <a:avLst/>
          </a:prstGeom>
          <a:noFill/>
        </p:spPr>
        <p:txBody>
          <a:bodyPr wrap="square" rtlCol="0" anchor="t">
            <a:spAutoFit/>
          </a:bodyPr>
          <a:p>
            <a:pPr algn="just"/>
            <a:r>
              <a:rPr lang="zh-CN" altLang="en-US" sz="2000">
                <a:latin typeface="Times New Roman" panose="02020603050405020304" charset="0"/>
                <a:ea typeface="华光魏体_CNKI" panose="02000500000000000000" charset="-122"/>
                <a:cs typeface="Times New Roman" panose="02020603050405020304" charset="0"/>
                <a:sym typeface="+mn-ea"/>
              </a:rPr>
              <a:t>例</a:t>
            </a:r>
            <a:r>
              <a:rPr lang="en-US" altLang="zh-CN" sz="2000">
                <a:latin typeface="Times New Roman" panose="02020603050405020304" charset="0"/>
                <a:ea typeface="华光魏体_CNKI" panose="02000500000000000000" charset="-122"/>
                <a:cs typeface="Times New Roman" panose="02020603050405020304" charset="0"/>
                <a:sym typeface="+mn-ea"/>
              </a:rPr>
              <a:t>1</a:t>
            </a:r>
            <a:r>
              <a:rPr lang="zh-CN" altLang="en-US" sz="2000">
                <a:latin typeface="Times New Roman" panose="02020603050405020304" charset="0"/>
                <a:ea typeface="华光魏体_CNKI" panose="02000500000000000000" charset="-122"/>
                <a:cs typeface="Times New Roman" panose="02020603050405020304" charset="0"/>
                <a:sym typeface="+mn-ea"/>
              </a:rPr>
              <a:t>：虚拟地址（比如 16 位地址 8196=0010 000000000100）分为两部分：虚拟页号（Virtual Page Number，简称 VPN，这里是高 4 位部分）和偏移量（Virtual Page Offset，简称 VPO，这里是低 12 位部分），虚拟地址转换成物理地址是通过页表（page table）来实现的。</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pic>
        <p:nvPicPr>
          <p:cNvPr id="10" name="图片 9"/>
          <p:cNvPicPr>
            <a:picLocks noChangeAspect="1"/>
          </p:cNvPicPr>
          <p:nvPr/>
        </p:nvPicPr>
        <p:blipFill>
          <a:blip r:embed="rId1"/>
          <a:stretch>
            <a:fillRect/>
          </a:stretch>
        </p:blipFill>
        <p:spPr>
          <a:xfrm>
            <a:off x="5953125" y="1950085"/>
            <a:ext cx="3832225" cy="4626610"/>
          </a:xfrm>
          <a:prstGeom prst="rect">
            <a:avLst/>
          </a:prstGeom>
        </p:spPr>
      </p:pic>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③地址变换</a:t>
            </a:r>
            <a:r>
              <a:rPr lang="zh-CN" altLang="en-US" sz="2400">
                <a:solidFill>
                  <a:srgbClr val="FF0000"/>
                </a:solidFill>
                <a:latin typeface="华光魏体_CNKI" panose="02000500000000000000" charset="-122"/>
                <a:ea typeface="华光魏体_CNKI" panose="02000500000000000000" charset="-122"/>
              </a:rPr>
              <a:t>机构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798320" y="3177540"/>
            <a:ext cx="3613785" cy="3169285"/>
          </a:xfrm>
          <a:prstGeom prst="rect">
            <a:avLst/>
          </a:prstGeom>
          <a:noFill/>
        </p:spPr>
        <p:txBody>
          <a:bodyPr wrap="square" rtlCol="0" anchor="t">
            <a:spAutoFit/>
          </a:bodyPr>
          <a:p>
            <a:pPr algn="just"/>
            <a:r>
              <a:rPr lang="zh-CN" altLang="en-US" sz="2000">
                <a:latin typeface="Times New Roman" panose="02020603050405020304" charset="0"/>
                <a:ea typeface="华光魏体_CNKI" panose="02000500000000000000" charset="-122"/>
                <a:cs typeface="Times New Roman" panose="02020603050405020304" charset="0"/>
                <a:sym typeface="+mn-ea"/>
              </a:rPr>
              <a:t>例</a:t>
            </a:r>
            <a:r>
              <a:rPr lang="en-US" altLang="zh-CN" sz="2000">
                <a:latin typeface="Times New Roman" panose="02020603050405020304" charset="0"/>
                <a:ea typeface="华光魏体_CNKI" panose="02000500000000000000" charset="-122"/>
                <a:cs typeface="Times New Roman" panose="02020603050405020304" charset="0"/>
                <a:sym typeface="+mn-ea"/>
              </a:rPr>
              <a:t>1</a:t>
            </a:r>
            <a:r>
              <a:rPr lang="zh-CN" altLang="en-US" sz="2000">
                <a:latin typeface="Times New Roman" panose="02020603050405020304" charset="0"/>
                <a:ea typeface="华光魏体_CNKI" panose="02000500000000000000" charset="-122"/>
                <a:cs typeface="Times New Roman" panose="02020603050405020304" charset="0"/>
                <a:sym typeface="+mn-ea"/>
              </a:rPr>
              <a:t>：虚拟地址（比如 16 位地址 8196=0010 000000000100）分为两部分：虚拟页号（Virtual Page Number，简称 VPN，这里是高 4 位部分）和偏移量（Virtual Page Offset，简称 VPO，这里是低 12 位部分），虚拟地址转换成物理地址是通过页表（page table）来实现的。</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5953125" y="1950085"/>
            <a:ext cx="3832225" cy="4626610"/>
          </a:xfrm>
          <a:prstGeom prst="rect">
            <a:avLst/>
          </a:prstGeom>
        </p:spPr>
      </p:pic>
      <p:sp>
        <p:nvSpPr>
          <p:cNvPr id="10" name="文本框 9"/>
          <p:cNvSpPr txBox="1"/>
          <p:nvPr/>
        </p:nvSpPr>
        <p:spPr>
          <a:xfrm>
            <a:off x="9922510" y="2764790"/>
            <a:ext cx="2151380" cy="1476375"/>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情况</a:t>
            </a:r>
            <a:r>
              <a:rPr lang="zh-CN" altLang="en-US">
                <a:latin typeface="华光魏体_CNKI" panose="02000500000000000000" charset="-122"/>
                <a:ea typeface="华光魏体_CNKI" panose="02000500000000000000" charset="-122"/>
                <a:cs typeface="华光魏体_CNKI" panose="02000500000000000000" charset="-122"/>
              </a:rPr>
              <a:t>一：</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页命中（</a:t>
            </a:r>
            <a:r>
              <a:rPr lang="en-US" altLang="zh-CN">
                <a:latin typeface="华光魏体_CNKI" panose="02000500000000000000" charset="-122"/>
                <a:ea typeface="华光魏体_CNKI" panose="02000500000000000000" charset="-122"/>
                <a:cs typeface="华光魏体_CNKI" panose="02000500000000000000" charset="-122"/>
              </a:rPr>
              <a:t>Page Hit</a:t>
            </a:r>
            <a:r>
              <a:rPr lang="zh-CN" altLang="en-US">
                <a:latin typeface="华光魏体_CNKI" panose="02000500000000000000" charset="-122"/>
                <a:ea typeface="华光魏体_CNKI" panose="02000500000000000000" charset="-122"/>
                <a:cs typeface="华光魏体_CNKI" panose="02000500000000000000" charset="-122"/>
              </a:rPr>
              <a:t>）</a:t>
            </a:r>
            <a:endParaRPr lang="zh-CN" altLang="en-US">
              <a:latin typeface="华光魏体_CNKI" panose="02000500000000000000" charset="-122"/>
              <a:ea typeface="华光魏体_CNKI" panose="02000500000000000000" charset="-122"/>
              <a:cs typeface="华光魏体_CNKI" panose="02000500000000000000" charset="-122"/>
            </a:endParaRPr>
          </a:p>
          <a:p>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情况</a:t>
            </a:r>
            <a:r>
              <a:rPr lang="zh-CN" altLang="en-US">
                <a:latin typeface="华光魏体_CNKI" panose="02000500000000000000" charset="-122"/>
                <a:ea typeface="华光魏体_CNKI" panose="02000500000000000000" charset="-122"/>
                <a:cs typeface="华光魏体_CNKI" panose="02000500000000000000" charset="-122"/>
              </a:rPr>
              <a:t>二：</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未命中（</a:t>
            </a:r>
            <a:r>
              <a:rPr lang="en-US" altLang="zh-CN">
                <a:latin typeface="华光魏体_CNKI" panose="02000500000000000000" charset="-122"/>
                <a:ea typeface="华光魏体_CNKI" panose="02000500000000000000" charset="-122"/>
                <a:cs typeface="华光魏体_CNKI" panose="02000500000000000000" charset="-122"/>
              </a:rPr>
              <a:t>Page Fault</a:t>
            </a:r>
            <a:r>
              <a:rPr lang="zh-CN" altLang="en-US">
                <a:latin typeface="华光魏体_CNKI" panose="02000500000000000000" charset="-122"/>
                <a:ea typeface="华光魏体_CNKI" panose="02000500000000000000" charset="-122"/>
                <a:cs typeface="华光魏体_CNKI" panose="02000500000000000000" charset="-122"/>
              </a:rPr>
              <a:t>）</a:t>
            </a:r>
            <a:endParaRPr lang="zh-CN" altLang="en-US">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情况一：页命中</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346075" y="3270250"/>
            <a:ext cx="5522595" cy="3415665"/>
          </a:xfrm>
          <a:prstGeom prst="rect">
            <a:avLst/>
          </a:prstGeom>
        </p:spPr>
      </p:pic>
      <p:sp>
        <p:nvSpPr>
          <p:cNvPr id="3" name="文本框 2"/>
          <p:cNvSpPr txBox="1"/>
          <p:nvPr/>
        </p:nvSpPr>
        <p:spPr>
          <a:xfrm>
            <a:off x="5927725" y="1885950"/>
            <a:ext cx="6096000" cy="4799965"/>
          </a:xfrm>
          <a:prstGeom prst="rect">
            <a:avLst/>
          </a:prstGeom>
          <a:noFill/>
        </p:spPr>
        <p:txBody>
          <a:bodyPr wrap="square" rtlCol="0" anchor="t">
            <a:spAutoFit/>
          </a:bodyPr>
          <a:p>
            <a:r>
              <a:rPr lang="zh-CN" altLang="en-US" b="1">
                <a:latin typeface="Times New Roman" panose="02020603050405020304" charset="0"/>
                <a:cs typeface="Times New Roman" panose="02020603050405020304" charset="0"/>
                <a:sym typeface="+mn-ea"/>
              </a:rPr>
              <a:t>第 1 步：处理器生成一个虚拟地址 VA，通过总线发送到 MMU；</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2 步：MMU 通过虚拟页号得到页表项的地址 PTEA，通过内存总线从 CPU 高速缓存/主存读取这个页表项 PTE；</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3 步：CPU 高速缓存或者主存通过内存总线向 MMU 返回页表项 PTE；</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4 步：MMU 先把页表项中的物理页框号 PPN 复制到寄存器的高三位中，接着把 12 位的偏移量 VPO 复制到寄存器的末 12 位构成 15 位的物理地址，即可以把该寄存器存储的物理内存地址 PA 发送到内存总线，访问高速缓存/主存；</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5 步：CPU 高速缓存/主存返回该物理地址对应的数据给处理器</a:t>
            </a:r>
            <a:endParaRPr lang="zh-CN" altLang="en-US" b="1">
              <a:latin typeface="Times New Roman" panose="02020603050405020304" charset="0"/>
              <a:cs typeface="Times New Roman" panose="02020603050405020304" charset="0"/>
              <a:sym typeface="+mn-ea"/>
            </a:endParaRPr>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情况二：</a:t>
            </a:r>
            <a:r>
              <a:rPr lang="zh-CN" altLang="en-US" sz="2400">
                <a:solidFill>
                  <a:schemeClr val="tx1"/>
                </a:solidFill>
                <a:latin typeface="华光魏体_CNKI" panose="02000500000000000000" charset="-122"/>
                <a:ea typeface="华光魏体_CNKI" panose="02000500000000000000" charset="-122"/>
              </a:rPr>
              <a:t>未命中</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6" name="图片 105"/>
          <p:cNvPicPr/>
          <p:nvPr/>
        </p:nvPicPr>
        <p:blipFill>
          <a:blip r:embed="rId1"/>
          <a:stretch>
            <a:fillRect/>
          </a:stretch>
        </p:blipFill>
        <p:spPr>
          <a:xfrm>
            <a:off x="177800" y="3253105"/>
            <a:ext cx="5673725" cy="3397885"/>
          </a:xfrm>
          <a:prstGeom prst="rect">
            <a:avLst/>
          </a:prstGeom>
          <a:noFill/>
          <a:ln w="9525">
            <a:noFill/>
          </a:ln>
        </p:spPr>
      </p:pic>
      <p:sp>
        <p:nvSpPr>
          <p:cNvPr id="10" name="文本框 9"/>
          <p:cNvSpPr txBox="1"/>
          <p:nvPr/>
        </p:nvSpPr>
        <p:spPr>
          <a:xfrm>
            <a:off x="5851525" y="1612900"/>
            <a:ext cx="6096000" cy="5077460"/>
          </a:xfrm>
          <a:prstGeom prst="rect">
            <a:avLst/>
          </a:prstGeom>
          <a:noFill/>
        </p:spPr>
        <p:txBody>
          <a:bodyPr wrap="square" rtlCol="0" anchor="t">
            <a:spAutoFit/>
          </a:bodyPr>
          <a:p>
            <a:r>
              <a:rPr lang="zh-CN" altLang="en-US" b="1">
                <a:latin typeface="Times New Roman" panose="02020603050405020304" charset="0"/>
                <a:cs typeface="Times New Roman" panose="02020603050405020304" charset="0"/>
                <a:sym typeface="+mn-ea"/>
              </a:rPr>
              <a:t>第 1 步：处理器生成一个虚拟地址 VA，通过总线发送到 MMU；</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2 步：MMU 通过虚拟页号得到页表项的地址 PTEA，通过内存总线从 CPU 高速缓存/主存读取这个页表项 PTE；</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3 步：CPU 高速缓存或者主存通过内存总线向 MMU 返回页表项 PTE；</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4 步：检查返回的页表项 PTE 发现其有效位是 0，则 MMU 触发一次缺页中断异常，然后 CPU 转入到操作系统内核中的缺页中断处理器；</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sym typeface="+mn-ea"/>
              </a:rPr>
              <a:t>第 5 步：缺页中断处理程序检查所需的虚拟地址是否合法，确认合法后系统则检查是否有空闲物理页框号 PPN 可以映射给该缺失的虚拟页面，如果没有空闲页框，则执行页面置换算法寻找一个现有的虚拟页面淘汰，如果该页面已经被修改过，则写回磁盘，更新该页面在磁盘上的副本；</a:t>
            </a:r>
            <a:endParaRPr lang="zh-CN" altLang="en-US" b="1">
              <a:latin typeface="Times New Roman" panose="02020603050405020304" charset="0"/>
              <a:cs typeface="Times New Roman" panose="02020603050405020304" charset="0"/>
              <a:sym typeface="+mn-ea"/>
            </a:endParaRPr>
          </a:p>
        </p:txBody>
      </p:sp>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情况二：</a:t>
            </a:r>
            <a:r>
              <a:rPr lang="zh-CN" altLang="en-US" sz="2400">
                <a:solidFill>
                  <a:schemeClr val="tx1"/>
                </a:solidFill>
                <a:latin typeface="华光魏体_CNKI" panose="02000500000000000000" charset="-122"/>
                <a:ea typeface="华光魏体_CNKI" panose="02000500000000000000" charset="-122"/>
              </a:rPr>
              <a:t>未命中</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6" name="图片 105"/>
          <p:cNvPicPr/>
          <p:nvPr/>
        </p:nvPicPr>
        <p:blipFill>
          <a:blip r:embed="rId1"/>
          <a:stretch>
            <a:fillRect/>
          </a:stretch>
        </p:blipFill>
        <p:spPr>
          <a:xfrm>
            <a:off x="177800" y="3253105"/>
            <a:ext cx="5673725" cy="3397885"/>
          </a:xfrm>
          <a:prstGeom prst="rect">
            <a:avLst/>
          </a:prstGeom>
          <a:noFill/>
          <a:ln w="9525">
            <a:noFill/>
          </a:ln>
        </p:spPr>
      </p:pic>
      <p:sp>
        <p:nvSpPr>
          <p:cNvPr id="2" name="文本框 1"/>
          <p:cNvSpPr txBox="1"/>
          <p:nvPr/>
        </p:nvSpPr>
        <p:spPr>
          <a:xfrm>
            <a:off x="6151245" y="1767840"/>
            <a:ext cx="5786120" cy="4246245"/>
          </a:xfrm>
          <a:prstGeom prst="rect">
            <a:avLst/>
          </a:prstGeom>
          <a:noFill/>
        </p:spPr>
        <p:txBody>
          <a:bodyPr wrap="square" rtlCol="0" anchor="t">
            <a:spAutoFit/>
          </a:bodyPr>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第 6 步：缺页中断处理程序从磁盘调入新的页面到内存，更新页表项 PTE；</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第 7 步：缺页中断程序返回到原先的进程，重新执行引起缺页中断的指令，CPU 将引起缺页中断的虚拟地址重新发送给 MMU，此时该虚拟地址已经有了映射的物理页框号 PPN，因此会按照前面『Page Hit』的流程走一遍，最后主存把请求的数据返回给处理器。</a:t>
            </a:r>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r>
              <a:rPr lang="zh-CN" altLang="en-US" b="1">
                <a:solidFill>
                  <a:srgbClr val="FF0000"/>
                </a:solidFill>
                <a:latin typeface="Times New Roman" panose="02020603050405020304" charset="0"/>
                <a:cs typeface="Times New Roman" panose="02020603050405020304" charset="0"/>
              </a:rPr>
              <a:t>这就是为什么缺页中断保存现场时指令地址都指向当前地址而并非下一条指令地址的原因。</a:t>
            </a:r>
            <a:endParaRPr lang="zh-CN" altLang="en-US" b="1">
              <a:solidFill>
                <a:srgbClr val="FF0000"/>
              </a:solidFill>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a:p>
            <a:endParaRPr lang="zh-CN" altLang="en-US" b="1">
              <a:latin typeface="Times New Roman" panose="02020603050405020304" charset="0"/>
              <a:cs typeface="Times New Roman" panose="02020603050405020304" charset="0"/>
            </a:endParaRPr>
          </a:p>
        </p:txBody>
      </p:sp>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19888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情况三：有快表（</a:t>
            </a:r>
            <a:r>
              <a:rPr lang="en-US" altLang="zh-CN" sz="2400">
                <a:solidFill>
                  <a:schemeClr val="tx1"/>
                </a:solidFill>
                <a:latin typeface="华光魏体_CNKI" panose="02000500000000000000" charset="-122"/>
                <a:ea typeface="华光魏体_CNKI" panose="02000500000000000000" charset="-122"/>
              </a:rPr>
              <a:t>TLB</a:t>
            </a:r>
            <a:r>
              <a:rPr lang="zh-CN" altLang="en-US" sz="2400">
                <a:solidFill>
                  <a:schemeClr val="tx1"/>
                </a:solidFill>
                <a:latin typeface="华光魏体_CNKI" panose="02000500000000000000" charset="-122"/>
                <a:ea typeface="华光魏体_CNKI" panose="02000500000000000000" charset="-122"/>
              </a:rPr>
              <a:t>）且快表</a:t>
            </a:r>
            <a:r>
              <a:rPr lang="zh-CN" altLang="en-US" sz="2400">
                <a:solidFill>
                  <a:schemeClr val="tx1"/>
                </a:solidFill>
                <a:latin typeface="华光魏体_CNKI" panose="02000500000000000000" charset="-122"/>
                <a:ea typeface="华光魏体_CNKI" panose="02000500000000000000" charset="-122"/>
              </a:rPr>
              <a:t>命中</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8" name="图片 107"/>
          <p:cNvPicPr/>
          <p:nvPr/>
        </p:nvPicPr>
        <p:blipFill>
          <a:blip r:embed="rId1"/>
          <a:stretch>
            <a:fillRect/>
          </a:stretch>
        </p:blipFill>
        <p:spPr>
          <a:xfrm>
            <a:off x="257810" y="3320415"/>
            <a:ext cx="6807200" cy="3362960"/>
          </a:xfrm>
          <a:prstGeom prst="rect">
            <a:avLst/>
          </a:prstGeom>
          <a:noFill/>
          <a:ln w="9525">
            <a:noFill/>
          </a:ln>
        </p:spPr>
      </p:pic>
      <p:sp>
        <p:nvSpPr>
          <p:cNvPr id="3" name="文本框 2"/>
          <p:cNvSpPr txBox="1"/>
          <p:nvPr/>
        </p:nvSpPr>
        <p:spPr>
          <a:xfrm>
            <a:off x="7386955" y="2647315"/>
            <a:ext cx="4533265" cy="3415030"/>
          </a:xfrm>
          <a:prstGeom prst="rect">
            <a:avLst/>
          </a:prstGeom>
          <a:noFill/>
        </p:spPr>
        <p:txBody>
          <a:bodyPr wrap="square" rtlCol="0" anchor="t">
            <a:spAutoFit/>
          </a:bodyPr>
          <a:p>
            <a:endParaRPr lang="zh-CN" altLang="en-US" b="1"/>
          </a:p>
          <a:p>
            <a:r>
              <a:rPr lang="zh-CN" altLang="en-US" b="1">
                <a:sym typeface="+mn-ea"/>
              </a:rPr>
              <a:t>第 1 步：CPU 产生一个虚拟地址 VA；</a:t>
            </a:r>
            <a:endParaRPr lang="zh-CN" altLang="en-US" b="1"/>
          </a:p>
          <a:p>
            <a:endParaRPr lang="zh-CN" altLang="en-US" b="1"/>
          </a:p>
          <a:p>
            <a:r>
              <a:rPr lang="zh-CN" altLang="en-US" b="1">
                <a:sym typeface="+mn-ea"/>
              </a:rPr>
              <a:t>第 2 步和第 3 步：MMU 从 TLB 中取出对应的 PTE；</a:t>
            </a:r>
            <a:endParaRPr lang="zh-CN" altLang="en-US" b="1"/>
          </a:p>
          <a:p>
            <a:endParaRPr lang="zh-CN" altLang="en-US" b="1"/>
          </a:p>
          <a:p>
            <a:r>
              <a:rPr lang="zh-CN" altLang="en-US" b="1">
                <a:sym typeface="+mn-ea"/>
              </a:rPr>
              <a:t>第 4 步：MMU 将这个虚拟地址 VA 翻译成一个真实的物理地址 PA，通过地址总线发送到高速缓存/主存中去；</a:t>
            </a:r>
            <a:endParaRPr lang="zh-CN" altLang="en-US" b="1"/>
          </a:p>
          <a:p>
            <a:endParaRPr lang="zh-CN" altLang="en-US" b="1"/>
          </a:p>
          <a:p>
            <a:r>
              <a:rPr lang="zh-CN" altLang="en-US" b="1">
                <a:sym typeface="+mn-ea"/>
              </a:rPr>
              <a:t>第 5 步：高速缓存/主存将物理地址 PA 上的数据返回给 CPU。</a:t>
            </a:r>
            <a:endParaRPr lang="zh-CN" altLang="en-US" b="1">
              <a:sym typeface="+mn-ea"/>
            </a:endParaRPr>
          </a:p>
        </p:txBody>
      </p:sp>
    </p:spTree>
    <p:custDataLst>
      <p:tags r:id="rId2"/>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19888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5.2.1 </a:t>
            </a:r>
            <a:r>
              <a:rPr lang="zh-CN" altLang="en-US" sz="2400">
                <a:solidFill>
                  <a:srgbClr val="FF0000"/>
                </a:solidFill>
                <a:latin typeface="华光魏体_CNKI" panose="02000500000000000000" charset="-122"/>
                <a:ea typeface="华光魏体_CNKI" panose="02000500000000000000" charset="-122"/>
              </a:rPr>
              <a:t>请求分页中的硬件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情况四：有快表（</a:t>
            </a:r>
            <a:r>
              <a:rPr lang="en-US" altLang="zh-CN" sz="2400">
                <a:solidFill>
                  <a:schemeClr val="tx1"/>
                </a:solidFill>
                <a:latin typeface="华光魏体_CNKI" panose="02000500000000000000" charset="-122"/>
                <a:ea typeface="华光魏体_CNKI" panose="02000500000000000000" charset="-122"/>
              </a:rPr>
              <a:t>TLB</a:t>
            </a:r>
            <a:r>
              <a:rPr lang="zh-CN" altLang="en-US" sz="2400">
                <a:solidFill>
                  <a:schemeClr val="tx1"/>
                </a:solidFill>
                <a:latin typeface="华光魏体_CNKI" panose="02000500000000000000" charset="-122"/>
                <a:ea typeface="华光魏体_CNKI" panose="02000500000000000000" charset="-122"/>
              </a:rPr>
              <a:t>）但快表</a:t>
            </a:r>
            <a:r>
              <a:rPr lang="zh-CN" altLang="en-US" sz="2400">
                <a:solidFill>
                  <a:schemeClr val="tx1"/>
                </a:solidFill>
                <a:latin typeface="华光魏体_CNKI" panose="02000500000000000000" charset="-122"/>
                <a:ea typeface="华光魏体_CNKI" panose="02000500000000000000" charset="-122"/>
              </a:rPr>
              <a:t>未命中</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8" name="图片 107"/>
          <p:cNvPicPr/>
          <p:nvPr/>
        </p:nvPicPr>
        <p:blipFill>
          <a:blip r:embed="rId1"/>
          <a:stretch>
            <a:fillRect/>
          </a:stretch>
        </p:blipFill>
        <p:spPr>
          <a:xfrm>
            <a:off x="257810" y="3320415"/>
            <a:ext cx="6807200" cy="3362960"/>
          </a:xfrm>
          <a:prstGeom prst="rect">
            <a:avLst/>
          </a:prstGeom>
          <a:noFill/>
          <a:ln w="9525">
            <a:noFill/>
          </a:ln>
        </p:spPr>
      </p:pic>
      <p:sp>
        <p:nvSpPr>
          <p:cNvPr id="2" name="文本框 1"/>
          <p:cNvSpPr txBox="1"/>
          <p:nvPr/>
        </p:nvSpPr>
        <p:spPr>
          <a:xfrm>
            <a:off x="7559675" y="2117725"/>
            <a:ext cx="4267200" cy="4246245"/>
          </a:xfrm>
          <a:prstGeom prst="rect">
            <a:avLst/>
          </a:prstGeom>
          <a:noFill/>
        </p:spPr>
        <p:txBody>
          <a:bodyPr wrap="square" rtlCol="0" anchor="t">
            <a:spAutoFit/>
          </a:bodyPr>
          <a:p>
            <a:endParaRPr lang="zh-CN" altLang="en-US" b="1"/>
          </a:p>
          <a:p>
            <a:r>
              <a:rPr lang="zh-CN" altLang="en-US" b="1"/>
              <a:t>第 1 步：CPU 产生一个虚拟地址 VA；</a:t>
            </a:r>
            <a:endParaRPr lang="zh-CN" altLang="en-US" b="1"/>
          </a:p>
          <a:p>
            <a:endParaRPr lang="zh-CN" altLang="en-US" b="1"/>
          </a:p>
          <a:p>
            <a:r>
              <a:rPr lang="zh-CN" altLang="en-US" b="1"/>
              <a:t>第 2 步至第 4 步：查询 TLB 失败，走正常的主存页表查询流程拿到 PTE，然后把它放入 TLB 缓存，以备下次查询，如果 TLB 此时的存储空间不足，则这个操作会汰换掉 TLB 中另一个已存在的 PTE；</a:t>
            </a:r>
            <a:endParaRPr lang="zh-CN" altLang="en-US" b="1"/>
          </a:p>
          <a:p>
            <a:endParaRPr lang="zh-CN" altLang="en-US" b="1"/>
          </a:p>
          <a:p>
            <a:r>
              <a:rPr lang="zh-CN" altLang="en-US" b="1"/>
              <a:t>第 5 步：MMU 将这个虚拟地址 VA 翻译成一个真实的物理地址 PA，通过地址总线发送到高速缓存/主存中去；</a:t>
            </a:r>
            <a:endParaRPr lang="zh-CN" altLang="en-US" b="1"/>
          </a:p>
          <a:p>
            <a:endParaRPr lang="zh-CN" altLang="en-US" b="1"/>
          </a:p>
          <a:p>
            <a:r>
              <a:rPr lang="zh-CN" altLang="en-US" b="1"/>
              <a:t>第 6 步：高速缓存/主存将物理地址 PA 上的数据返回给 CPU。</a:t>
            </a:r>
            <a:endParaRPr lang="zh-CN" altLang="en-US" b="1"/>
          </a:p>
        </p:txBody>
      </p:sp>
    </p:spTree>
    <p:custDataLst>
      <p:tags r:id="rId2"/>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86131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5.2.2 </a:t>
            </a:r>
            <a:r>
              <a:rPr lang="zh-CN" altLang="en-US" sz="2400">
                <a:solidFill>
                  <a:srgbClr val="FF0000"/>
                </a:solidFill>
                <a:latin typeface="华光魏体_CNKI" panose="02000500000000000000" charset="-122"/>
                <a:ea typeface="华光魏体_CNKI" panose="02000500000000000000" charset="-122"/>
              </a:rPr>
              <a:t>请求分页中的内存</a:t>
            </a:r>
            <a:r>
              <a:rPr lang="zh-CN" altLang="en-US" sz="2400">
                <a:solidFill>
                  <a:srgbClr val="FF0000"/>
                </a:solidFill>
                <a:latin typeface="华光魏体_CNKI" panose="02000500000000000000" charset="-122"/>
                <a:ea typeface="华光魏体_CNKI" panose="02000500000000000000" charset="-122"/>
              </a:rPr>
              <a:t>分配</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问题</a:t>
            </a:r>
            <a:r>
              <a:rPr lang="en-US" altLang="zh-CN" sz="2400">
                <a:solidFill>
                  <a:schemeClr val="tx1"/>
                </a:solidFill>
                <a:latin typeface="华光魏体_CNKI" panose="02000500000000000000" charset="-122"/>
                <a:ea typeface="华光魏体_CNKI" panose="02000500000000000000" charset="-122"/>
              </a:rPr>
              <a:t>1</a:t>
            </a:r>
            <a:r>
              <a:rPr lang="zh-CN" altLang="en-US" sz="2400">
                <a:solidFill>
                  <a:schemeClr val="tx1"/>
                </a:solidFill>
                <a:latin typeface="华光魏体_CNKI" panose="02000500000000000000" charset="-122"/>
                <a:ea typeface="华光魏体_CNKI" panose="02000500000000000000" charset="-122"/>
              </a:rPr>
              <a:t>：保证进程能够运行所需要的最小物理块数是多少？</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问题</a:t>
            </a:r>
            <a:r>
              <a:rPr lang="en-US" altLang="zh-CN" sz="2400">
                <a:solidFill>
                  <a:schemeClr val="tx1"/>
                </a:solidFill>
                <a:latin typeface="华光魏体_CNKI" panose="02000500000000000000" charset="-122"/>
                <a:ea typeface="华光魏体_CNKI" panose="02000500000000000000" charset="-122"/>
              </a:rPr>
              <a:t>2</a:t>
            </a:r>
            <a:r>
              <a:rPr lang="zh-CN" altLang="en-US" sz="2400">
                <a:solidFill>
                  <a:schemeClr val="tx1"/>
                </a:solidFill>
                <a:latin typeface="华光魏体_CNKI" panose="02000500000000000000" charset="-122"/>
                <a:ea typeface="华光魏体_CNKI" panose="02000500000000000000" charset="-122"/>
              </a:rPr>
              <a:t>：进程执行过程中分配给进程的物理块数是固定的还是可变的？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问题</a:t>
            </a:r>
            <a:r>
              <a:rPr lang="en-US" altLang="zh-CN" sz="2400">
                <a:solidFill>
                  <a:schemeClr val="tx1"/>
                </a:solidFill>
                <a:latin typeface="华光魏体_CNKI" panose="02000500000000000000" charset="-122"/>
                <a:ea typeface="华光魏体_CNKI" panose="02000500000000000000" charset="-122"/>
              </a:rPr>
              <a:t>3</a:t>
            </a:r>
            <a:r>
              <a:rPr lang="zh-CN" altLang="en-US" sz="2400">
                <a:solidFill>
                  <a:schemeClr val="tx1"/>
                </a:solidFill>
                <a:latin typeface="华光魏体_CNKI" panose="02000500000000000000" charset="-122"/>
                <a:ea typeface="华光魏体_CNKI" panose="02000500000000000000" charset="-122"/>
              </a:rPr>
              <a:t>：内存给进程分配物理块应该遵循什么原则？</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40067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5.2.2 </a:t>
            </a:r>
            <a:r>
              <a:rPr lang="zh-CN" altLang="en-US" sz="2400">
                <a:solidFill>
                  <a:srgbClr val="FF0000"/>
                </a:solidFill>
                <a:latin typeface="华光魏体_CNKI" panose="02000500000000000000" charset="-122"/>
                <a:ea typeface="华光魏体_CNKI" panose="02000500000000000000" charset="-122"/>
              </a:rPr>
              <a:t>请求分页中的内存</a:t>
            </a:r>
            <a:r>
              <a:rPr lang="zh-CN" altLang="en-US" sz="2400">
                <a:solidFill>
                  <a:srgbClr val="FF0000"/>
                </a:solidFill>
                <a:latin typeface="华光魏体_CNKI" panose="02000500000000000000" charset="-122"/>
                <a:ea typeface="华光魏体_CNKI" panose="02000500000000000000" charset="-122"/>
              </a:rPr>
              <a:t>分配</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accent6">
                    <a:lumMod val="75000"/>
                  </a:schemeClr>
                </a:solidFill>
                <a:latin typeface="华光魏体_CNKI" panose="02000500000000000000" charset="-122"/>
                <a:ea typeface="华光魏体_CNKI" panose="02000500000000000000" charset="-122"/>
              </a:rPr>
              <a:t>问题</a:t>
            </a:r>
            <a:r>
              <a:rPr lang="en-US" altLang="zh-CN" sz="2400">
                <a:solidFill>
                  <a:schemeClr val="accent6">
                    <a:lumMod val="75000"/>
                  </a:schemeClr>
                </a:solidFill>
                <a:latin typeface="华光魏体_CNKI" panose="02000500000000000000" charset="-122"/>
                <a:ea typeface="华光魏体_CNKI" panose="02000500000000000000" charset="-122"/>
              </a:rPr>
              <a:t>1</a:t>
            </a:r>
            <a:r>
              <a:rPr lang="zh-CN" altLang="en-US" sz="2400">
                <a:solidFill>
                  <a:schemeClr val="accent6">
                    <a:lumMod val="75000"/>
                  </a:schemeClr>
                </a:solidFill>
                <a:latin typeface="华光魏体_CNKI" panose="02000500000000000000" charset="-122"/>
                <a:ea typeface="华光魏体_CNKI" panose="02000500000000000000" charset="-122"/>
              </a:rPr>
              <a:t>：保证进程能够运行所需要的最小物理块数是多少？</a:t>
            </a:r>
            <a:endParaRPr lang="zh-CN" altLang="en-US" sz="2400">
              <a:solidFill>
                <a:schemeClr val="accent6">
                  <a:lumMod val="75000"/>
                </a:schemeClr>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kumimoji="1" lang="zh-CN" sz="20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保证进程正常运行的最小物理块数</a:t>
            </a:r>
            <a:endParaRPr kumimoji="1" lang="zh-CN" sz="2000" dirty="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Arial" panose="020B0604020202020204" pitchFamily="34" charset="0"/>
              <a:buChar char="•"/>
            </a:pPr>
            <a:r>
              <a:rPr kumimoji="1" lang="en-US" sz="20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OS</a:t>
            </a:r>
            <a:r>
              <a:rPr kumimoji="1" lang="zh-CN" sz="20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为进程分配的物理块数少于此值时，进程将无法运行</a:t>
            </a:r>
            <a:endParaRPr kumimoji="1" lang="zh-CN" sz="2000" dirty="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Arial" panose="020B0604020202020204" pitchFamily="34" charset="0"/>
              <a:buChar char="•"/>
            </a:pPr>
            <a:r>
              <a:rPr kumimoji="1" lang="zh-CN" sz="2000" dirty="0">
                <a:latin typeface="华光魏体_CNKI" panose="02000500000000000000" charset="-122"/>
                <a:ea typeface="华光魏体_CNKI" panose="02000500000000000000" charset="-122"/>
                <a:sym typeface="+mn-ea"/>
              </a:rPr>
              <a:t>与计算机的硬件结构有关，取决于指令的格式、功能和寻址方式</a:t>
            </a:r>
            <a:endParaRPr kumimoji="1" lang="zh-CN" sz="2000" dirty="0">
              <a:latin typeface="华光魏体_CNKI" panose="02000500000000000000" charset="-122"/>
              <a:ea typeface="华光魏体_CNKI" panose="02000500000000000000" charset="-122"/>
              <a:sym typeface="+mn-ea"/>
            </a:endParaRPr>
          </a:p>
          <a:p>
            <a:pPr indent="0">
              <a:lnSpc>
                <a:spcPct val="150000"/>
              </a:lnSpc>
              <a:buFont typeface="Arial" panose="020B0604020202020204" pitchFamily="34" charset="0"/>
              <a:buNone/>
            </a:pP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dirty="0">
                <a:solidFill>
                  <a:srgbClr val="7030A0"/>
                </a:solidFill>
                <a:latin typeface="华光魏体_CNKI" panose="02000500000000000000" charset="-122"/>
                <a:ea typeface="华光魏体_CNKI" panose="02000500000000000000" charset="-122"/>
                <a:sym typeface="+mn-ea"/>
              </a:rPr>
              <a:t>例如：直接寻址：指令页面</a:t>
            </a: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altLang="en-US" dirty="0">
                <a:solidFill>
                  <a:srgbClr val="7030A0"/>
                </a:solidFill>
                <a:latin typeface="华光魏体_CNKI" panose="02000500000000000000" charset="-122"/>
                <a:ea typeface="华光魏体_CNKI" panose="02000500000000000000" charset="-122"/>
                <a:sym typeface="+mn-ea"/>
              </a:rPr>
              <a:t>和数据页</a:t>
            </a: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altLang="en-US" dirty="0">
                <a:solidFill>
                  <a:srgbClr val="7030A0"/>
                </a:solidFill>
                <a:latin typeface="华光魏体_CNKI" panose="02000500000000000000" charset="-122"/>
                <a:ea typeface="华光魏体_CNKI" panose="02000500000000000000" charset="-122"/>
                <a:sym typeface="+mn-ea"/>
              </a:rPr>
              <a:t>至少两个；间接寻址：指令页面</a:t>
            </a: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altLang="en-US" dirty="0">
                <a:solidFill>
                  <a:srgbClr val="7030A0"/>
                </a:solidFill>
                <a:latin typeface="华光魏体_CNKI" panose="02000500000000000000" charset="-122"/>
                <a:ea typeface="华光魏体_CNKI" panose="02000500000000000000" charset="-122"/>
                <a:sym typeface="+mn-ea"/>
              </a:rPr>
              <a:t>地址页面</a:t>
            </a: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altLang="en-US" dirty="0">
                <a:solidFill>
                  <a:srgbClr val="7030A0"/>
                </a:solidFill>
                <a:latin typeface="华光魏体_CNKI" panose="02000500000000000000" charset="-122"/>
                <a:ea typeface="华光魏体_CNKI" panose="02000500000000000000" charset="-122"/>
                <a:sym typeface="+mn-ea"/>
              </a:rPr>
              <a:t>数据页面</a:t>
            </a:r>
            <a:r>
              <a:rPr kumimoji="1" lang="en-US" altLang="zh-CN" dirty="0">
                <a:solidFill>
                  <a:srgbClr val="7030A0"/>
                </a:solidFill>
                <a:latin typeface="华光魏体_CNKI" panose="02000500000000000000" charset="-122"/>
                <a:ea typeface="华光魏体_CNKI" panose="02000500000000000000" charset="-122"/>
                <a:sym typeface="+mn-ea"/>
              </a:rPr>
              <a:t> </a:t>
            </a:r>
            <a:r>
              <a:rPr kumimoji="1" lang="zh-CN" altLang="en-US" dirty="0">
                <a:solidFill>
                  <a:srgbClr val="7030A0"/>
                </a:solidFill>
                <a:latin typeface="华光魏体_CNKI" panose="02000500000000000000" charset="-122"/>
                <a:ea typeface="华光魏体_CNKI" panose="02000500000000000000" charset="-122"/>
                <a:sym typeface="+mn-ea"/>
              </a:rPr>
              <a:t>至少三个</a:t>
            </a:r>
            <a:endParaRPr kumimoji="1" lang="zh-CN" dirty="0">
              <a:latin typeface="华光魏体_CNKI" panose="02000500000000000000" charset="-122"/>
              <a:ea typeface="华光魏体_CNKI" panose="02000500000000000000" charset="-122"/>
              <a:sym typeface="+mn-ea"/>
            </a:endParaRPr>
          </a:p>
          <a:p>
            <a:pPr marL="342900" indent="-342900">
              <a:lnSpc>
                <a:spcPct val="150000"/>
              </a:lnSpc>
              <a:buFont typeface="Arial" panose="020B0604020202020204" pitchFamily="34" charset="0"/>
              <a:buChar char="•"/>
            </a:pPr>
            <a:r>
              <a:rPr kumimoji="1" lang="zh-CN" sz="2000" dirty="0">
                <a:latin typeface="华光魏体_CNKI" panose="02000500000000000000" charset="-122"/>
                <a:ea typeface="华光魏体_CNKI" panose="02000500000000000000" charset="-122"/>
                <a:sym typeface="+mn-ea"/>
              </a:rPr>
              <a:t>有些机器的指令长度可能是两个或多于两个字节，因而其指令本身有可能跨两个页面，且源地址和目标地址所涉及的区域也都可能跨两个页面</a:t>
            </a:r>
            <a:r>
              <a:rPr kumimoji="1" lang="zh-CN" altLang="en-US" sz="2000" dirty="0">
                <a:latin typeface="华光魏体_CNKI" panose="02000500000000000000" charset="-122"/>
                <a:ea typeface="华光魏体_CNKI" panose="02000500000000000000" charset="-122"/>
                <a:sym typeface="+mn-ea"/>
              </a:rPr>
              <a:t>（长指令）</a:t>
            </a:r>
            <a:endParaRPr kumimoji="1"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Arial" panose="020B0604020202020204" pitchFamily="34" charset="0"/>
              <a:buChar char="•"/>
            </a:pPr>
            <a:r>
              <a:rPr kumimoji="1" lang="zh-CN" sz="2000" dirty="0">
                <a:latin typeface="华光魏体_CNKI" panose="02000500000000000000" charset="-122"/>
                <a:ea typeface="华光魏体_CNKI" panose="02000500000000000000" charset="-122"/>
                <a:sym typeface="+mn-ea"/>
              </a:rPr>
              <a:t>所以，最小物理块数对于不同的机器是不同的</a:t>
            </a:r>
            <a:endParaRPr lang="zh-CN" sz="2000" dirty="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38467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5.2.2 </a:t>
            </a:r>
            <a:r>
              <a:rPr lang="zh-CN" altLang="en-US" sz="2400">
                <a:solidFill>
                  <a:srgbClr val="FF0000"/>
                </a:solidFill>
                <a:latin typeface="华光魏体_CNKI" panose="02000500000000000000" charset="-122"/>
                <a:ea typeface="华光魏体_CNKI" panose="02000500000000000000" charset="-122"/>
              </a:rPr>
              <a:t>请求分页中的内存</a:t>
            </a:r>
            <a:r>
              <a:rPr lang="zh-CN" altLang="en-US" sz="2400">
                <a:solidFill>
                  <a:srgbClr val="FF0000"/>
                </a:solidFill>
                <a:latin typeface="华光魏体_CNKI" panose="02000500000000000000" charset="-122"/>
                <a:ea typeface="华光魏体_CNKI" panose="02000500000000000000" charset="-122"/>
              </a:rPr>
              <a:t>分配</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问题</a:t>
            </a:r>
            <a:r>
              <a:rPr lang="en-US" altLang="zh-CN" sz="2400">
                <a:solidFill>
                  <a:schemeClr val="tx1"/>
                </a:solidFill>
                <a:latin typeface="华光魏体_CNKI" panose="02000500000000000000" charset="-122"/>
                <a:ea typeface="华光魏体_CNKI" panose="02000500000000000000" charset="-122"/>
              </a:rPr>
              <a:t>2</a:t>
            </a:r>
            <a:r>
              <a:rPr lang="zh-CN" altLang="en-US" sz="2400">
                <a:solidFill>
                  <a:schemeClr val="tx1"/>
                </a:solidFill>
                <a:latin typeface="华光魏体_CNKI" panose="02000500000000000000" charset="-122"/>
                <a:ea typeface="华光魏体_CNKI" panose="02000500000000000000" charset="-122"/>
              </a:rPr>
              <a:t>：进程执行过程中分配给进程的物理块数是固定的还是可变的？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三种</a:t>
            </a:r>
            <a:r>
              <a:rPr lang="zh-CN" altLang="en-US" sz="2400">
                <a:solidFill>
                  <a:schemeClr val="tx1"/>
                </a:solidFill>
                <a:latin typeface="华光魏体_CNKI" panose="02000500000000000000" charset="-122"/>
                <a:ea typeface="华光魏体_CNKI" panose="02000500000000000000" charset="-122"/>
              </a:rPr>
              <a:t>策略：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固定分配局部置换：</a:t>
            </a:r>
            <a:r>
              <a:rPr lang="zh-CN" altLang="en-US">
                <a:solidFill>
                  <a:schemeClr val="accent6">
                    <a:lumMod val="75000"/>
                  </a:schemeClr>
                </a:solidFill>
                <a:latin typeface="华光魏体_CNKI" panose="02000500000000000000" charset="-122"/>
                <a:ea typeface="华光魏体_CNKI" panose="02000500000000000000" charset="-122"/>
              </a:rPr>
              <a:t>给进程分配固定的物理块，页面置换时只能从分配给自己的物理块中进行；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可变分配全局置换：</a:t>
            </a:r>
            <a:r>
              <a:rPr lang="zh-CN" altLang="en-US">
                <a:solidFill>
                  <a:srgbClr val="C00000"/>
                </a:solidFill>
                <a:latin typeface="华光魏体_CNKI" panose="02000500000000000000" charset="-122"/>
                <a:ea typeface="华光魏体_CNKI" panose="02000500000000000000" charset="-122"/>
              </a:rPr>
              <a:t>一开始给进程分配若干物理块，运行过程中可以根据运行情况适当的增加或者减少，缺页时是如果需要进行置换，则是从内存的所有页面中寻找替换候选</a:t>
            </a:r>
            <a:r>
              <a:rPr lang="zh-CN" altLang="en-US">
                <a:solidFill>
                  <a:srgbClr val="C00000"/>
                </a:solidFill>
                <a:latin typeface="华光魏体_CNKI" panose="02000500000000000000" charset="-122"/>
                <a:ea typeface="华光魏体_CNKI" panose="02000500000000000000" charset="-122"/>
              </a:rPr>
              <a:t>块分配；</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可变分配局部置换：</a:t>
            </a:r>
            <a:r>
              <a:rPr lang="zh-CN" altLang="en-US">
                <a:solidFill>
                  <a:srgbClr val="C00000"/>
                </a:solidFill>
                <a:latin typeface="华光魏体_CNKI" panose="02000500000000000000" charset="-122"/>
                <a:ea typeface="华光魏体_CNKI" panose="02000500000000000000" charset="-122"/>
              </a:rPr>
              <a:t>和上述方法不同的是，置换时只能选择自己的页面进行替换。</a:t>
            </a:r>
            <a:endParaRPr lang="zh-CN" altLang="en-US">
              <a:solidFill>
                <a:srgbClr val="C0000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15417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5.2.2 </a:t>
            </a:r>
            <a:r>
              <a:rPr lang="zh-CN" altLang="en-US" sz="2400">
                <a:solidFill>
                  <a:srgbClr val="FF0000"/>
                </a:solidFill>
                <a:latin typeface="华光魏体_CNKI" panose="02000500000000000000" charset="-122"/>
                <a:ea typeface="华光魏体_CNKI" panose="02000500000000000000" charset="-122"/>
              </a:rPr>
              <a:t>请求分页中的内存</a:t>
            </a:r>
            <a:r>
              <a:rPr lang="zh-CN" altLang="en-US" sz="2400">
                <a:solidFill>
                  <a:srgbClr val="FF0000"/>
                </a:solidFill>
                <a:latin typeface="华光魏体_CNKI" panose="02000500000000000000" charset="-122"/>
                <a:ea typeface="华光魏体_CNKI" panose="02000500000000000000" charset="-122"/>
              </a:rPr>
              <a:t>分配</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问题</a:t>
            </a:r>
            <a:r>
              <a:rPr lang="en-US" altLang="zh-CN" sz="2400">
                <a:solidFill>
                  <a:schemeClr val="tx1"/>
                </a:solidFill>
                <a:latin typeface="华光魏体_CNKI" panose="02000500000000000000" charset="-122"/>
                <a:ea typeface="华光魏体_CNKI" panose="02000500000000000000" charset="-122"/>
              </a:rPr>
              <a:t>3</a:t>
            </a:r>
            <a:r>
              <a:rPr lang="zh-CN" altLang="en-US" sz="2400">
                <a:solidFill>
                  <a:schemeClr val="tx1"/>
                </a:solidFill>
                <a:latin typeface="华光魏体_CNKI" panose="02000500000000000000" charset="-122"/>
                <a:ea typeface="华光魏体_CNKI" panose="02000500000000000000" charset="-122"/>
              </a:rPr>
              <a:t>：</a:t>
            </a:r>
            <a:r>
              <a:rPr lang="zh-CN" altLang="en-US" sz="2400">
                <a:latin typeface="华光魏体_CNKI" panose="02000500000000000000" charset="-122"/>
                <a:ea typeface="华光魏体_CNKI" panose="02000500000000000000" charset="-122"/>
                <a:sym typeface="+mn-ea"/>
              </a:rPr>
              <a:t>内存给进程分配物理块应该遵循什么原则？</a:t>
            </a:r>
            <a:endParaRPr lang="zh-CN" altLang="en-US" sz="2400">
              <a:latin typeface="华光魏体_CNKI" panose="02000500000000000000" charset="-122"/>
              <a:ea typeface="华光魏体_CNKI" panose="02000500000000000000" charset="-122"/>
              <a:sym typeface="+mn-ea"/>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三种</a:t>
            </a:r>
            <a:r>
              <a:rPr lang="zh-CN" altLang="en-US" sz="2400">
                <a:solidFill>
                  <a:schemeClr val="tx1"/>
                </a:solidFill>
                <a:latin typeface="华光魏体_CNKI" panose="02000500000000000000" charset="-122"/>
                <a:ea typeface="华光魏体_CNKI" panose="02000500000000000000" charset="-122"/>
              </a:rPr>
              <a:t>策略：</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000">
                <a:solidFill>
                  <a:srgbClr val="7030A0"/>
                </a:solidFill>
                <a:latin typeface="华光魏体_CNKI" panose="02000500000000000000" charset="-122"/>
                <a:ea typeface="华光魏体_CNKI" panose="02000500000000000000" charset="-122"/>
              </a:rPr>
              <a:t>平均分配：按照进程数量平均分；</a:t>
            </a:r>
            <a:endParaRPr lang="zh-CN" altLang="en-US" sz="2000">
              <a:solidFill>
                <a:srgbClr val="7030A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000">
                <a:solidFill>
                  <a:srgbClr val="7030A0"/>
                </a:solidFill>
                <a:latin typeface="华光魏体_CNKI" panose="02000500000000000000" charset="-122"/>
                <a:ea typeface="华光魏体_CNKI" panose="02000500000000000000" charset="-122"/>
              </a:rPr>
              <a:t>按比例分配：按照进程所占的页面数按比例分；</a:t>
            </a:r>
            <a:endParaRPr lang="zh-CN" altLang="en-US" sz="2000">
              <a:solidFill>
                <a:srgbClr val="7030A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000">
                <a:solidFill>
                  <a:srgbClr val="7030A0"/>
                </a:solidFill>
                <a:latin typeface="华光魏体_CNKI" panose="02000500000000000000" charset="-122"/>
                <a:ea typeface="华光魏体_CNKI" panose="02000500000000000000" charset="-122"/>
              </a:rPr>
              <a:t>优先权分配：按照重要性和紧迫性；</a:t>
            </a:r>
            <a:endParaRPr lang="zh-CN" altLang="en-US" sz="2000">
              <a:solidFill>
                <a:srgbClr val="7030A0"/>
              </a:solidFill>
              <a:latin typeface="华光魏体_CNKI" panose="02000500000000000000" charset="-122"/>
              <a:ea typeface="华光魏体_CNKI" panose="02000500000000000000" charset="-122"/>
            </a:endParaRPr>
          </a:p>
          <a:p>
            <a:pPr indent="0">
              <a:lnSpc>
                <a:spcPct val="150000"/>
              </a:lnSpc>
              <a:buNone/>
            </a:pPr>
            <a:r>
              <a:rPr lang="zh-CN" altLang="en-US" sz="2000">
                <a:solidFill>
                  <a:srgbClr val="7030A0"/>
                </a:solidFill>
                <a:latin typeface="华光魏体_CNKI" panose="02000500000000000000" charset="-122"/>
                <a:ea typeface="华光魏体_CNKI" panose="02000500000000000000" charset="-122"/>
              </a:rPr>
              <a:t>后面《抖动和</a:t>
            </a:r>
            <a:r>
              <a:rPr lang="en-US" altLang="zh-CN" sz="2000">
                <a:solidFill>
                  <a:srgbClr val="7030A0"/>
                </a:solidFill>
                <a:latin typeface="华光魏体_CNKI" panose="02000500000000000000" charset="-122"/>
                <a:ea typeface="华光魏体_CNKI" panose="02000500000000000000" charset="-122"/>
              </a:rPr>
              <a:t>“</a:t>
            </a:r>
            <a:r>
              <a:rPr lang="zh-CN" altLang="en-US" sz="2000">
                <a:solidFill>
                  <a:srgbClr val="7030A0"/>
                </a:solidFill>
                <a:latin typeface="华光魏体_CNKI" panose="02000500000000000000" charset="-122"/>
                <a:ea typeface="华光魏体_CNKI" panose="02000500000000000000" charset="-122"/>
              </a:rPr>
              <a:t>工作集</a:t>
            </a:r>
            <a:r>
              <a:rPr lang="en-US" altLang="zh-CN" sz="2000">
                <a:solidFill>
                  <a:srgbClr val="7030A0"/>
                </a:solidFill>
                <a:latin typeface="华光魏体_CNKI" panose="02000500000000000000" charset="-122"/>
                <a:ea typeface="华光魏体_CNKI" panose="02000500000000000000" charset="-122"/>
              </a:rPr>
              <a:t>”</a:t>
            </a:r>
            <a:r>
              <a:rPr lang="zh-CN" altLang="en-US" sz="2000">
                <a:solidFill>
                  <a:srgbClr val="7030A0"/>
                </a:solidFill>
                <a:latin typeface="华光魏体_CNKI" panose="02000500000000000000" charset="-122"/>
                <a:ea typeface="华光魏体_CNKI" panose="02000500000000000000" charset="-122"/>
              </a:rPr>
              <a:t>》部分会介绍相关原则；</a:t>
            </a:r>
            <a:endParaRPr lang="zh-CN" altLang="en-US" sz="2000">
              <a:solidFill>
                <a:srgbClr val="7030A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13817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5.2.3 </a:t>
            </a:r>
            <a:r>
              <a:rPr lang="zh-CN" altLang="en-US" sz="2400">
                <a:solidFill>
                  <a:srgbClr val="FF0000"/>
                </a:solidFill>
                <a:latin typeface="华光魏体_CNKI" panose="02000500000000000000" charset="-122"/>
                <a:ea typeface="华光魏体_CNKI" panose="02000500000000000000" charset="-122"/>
              </a:rPr>
              <a:t>内存调入</a:t>
            </a:r>
            <a:r>
              <a:rPr lang="zh-CN" altLang="en-US" sz="2400">
                <a:solidFill>
                  <a:srgbClr val="FF0000"/>
                </a:solidFill>
                <a:latin typeface="华光魏体_CNKI" panose="02000500000000000000" charset="-122"/>
                <a:ea typeface="华光魏体_CNKI" panose="02000500000000000000" charset="-122"/>
              </a:rPr>
              <a:t>策略</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7030A0"/>
                </a:solidFill>
                <a:latin typeface="华光魏体_CNKI" panose="02000500000000000000" charset="-122"/>
                <a:ea typeface="华光魏体_CNKI" panose="02000500000000000000" charset="-122"/>
                <a:sym typeface="+mn-ea"/>
              </a:rPr>
              <a:t>问题一：系统应该在何时调入所需策略？</a:t>
            </a:r>
            <a:endParaRPr lang="zh-CN" altLang="en-US" sz="2400">
              <a:solidFill>
                <a:srgbClr val="7030A0"/>
              </a:solidFill>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a:solidFill>
                  <a:schemeClr val="tx1"/>
                </a:solidFill>
                <a:latin typeface="华光魏体_CNKI" panose="02000500000000000000" charset="-122"/>
                <a:ea typeface="华光魏体_CNKI" panose="02000500000000000000" charset="-122"/>
              </a:rPr>
              <a:t>预调页策略：以预测为基础，将可能被调入的页面提前调入内存，但遗憾的是，目前预测的成功率只有</a:t>
            </a:r>
            <a:r>
              <a:rPr lang="en-US" altLang="zh-CN" sz="2000">
                <a:solidFill>
                  <a:schemeClr val="tx1"/>
                </a:solidFill>
                <a:latin typeface="华光魏体_CNKI" panose="02000500000000000000" charset="-122"/>
                <a:ea typeface="华光魏体_CNKI" panose="02000500000000000000" charset="-122"/>
              </a:rPr>
              <a:t>50%</a:t>
            </a:r>
            <a:r>
              <a:rPr lang="zh-CN" altLang="en-US" sz="2000">
                <a:solidFill>
                  <a:schemeClr val="tx1"/>
                </a:solidFill>
                <a:latin typeface="华光魏体_CNKI" panose="02000500000000000000" charset="-122"/>
                <a:ea typeface="华光魏体_CNKI" panose="02000500000000000000" charset="-122"/>
              </a:rPr>
              <a:t>；目前多用于首次调入时采用；其次配合记录</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工作集</a:t>
            </a: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的操作系统；</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000">
                <a:solidFill>
                  <a:schemeClr val="tx1"/>
                </a:solidFill>
                <a:latin typeface="华光魏体_CNKI" panose="02000500000000000000" charset="-122"/>
                <a:ea typeface="华光魏体_CNKI" panose="02000500000000000000" charset="-122"/>
              </a:rPr>
              <a:t>请求调页：发生缺页时再调页，目前的主流方式；</a:t>
            </a: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98475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5.2.3 </a:t>
            </a:r>
            <a:r>
              <a:rPr lang="zh-CN" altLang="en-US" sz="2400">
                <a:solidFill>
                  <a:srgbClr val="FF0000"/>
                </a:solidFill>
                <a:latin typeface="华光魏体_CNKI" panose="02000500000000000000" charset="-122"/>
                <a:ea typeface="华光魏体_CNKI" panose="02000500000000000000" charset="-122"/>
              </a:rPr>
              <a:t>内存调入</a:t>
            </a:r>
            <a:r>
              <a:rPr lang="zh-CN" altLang="en-US" sz="2400">
                <a:solidFill>
                  <a:srgbClr val="FF0000"/>
                </a:solidFill>
                <a:latin typeface="华光魏体_CNKI" panose="02000500000000000000" charset="-122"/>
                <a:ea typeface="华光魏体_CNKI" panose="02000500000000000000" charset="-122"/>
              </a:rPr>
              <a:t>策略</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7030A0"/>
                </a:solidFill>
                <a:latin typeface="华光魏体_CNKI" panose="02000500000000000000" charset="-122"/>
                <a:ea typeface="华光魏体_CNKI" panose="02000500000000000000" charset="-122"/>
                <a:sym typeface="+mn-ea"/>
              </a:rPr>
              <a:t>问题二：系统从何处调入这些页面；</a:t>
            </a:r>
            <a:endParaRPr lang="zh-CN" altLang="en-US" sz="2400">
              <a:solidFill>
                <a:srgbClr val="7030A0"/>
              </a:solidFill>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a:solidFill>
                  <a:schemeClr val="tx1"/>
                </a:solidFill>
                <a:latin typeface="华光魏体_CNKI" panose="02000500000000000000" charset="-122"/>
                <a:ea typeface="华光魏体_CNKI" panose="02000500000000000000" charset="-122"/>
                <a:sym typeface="+mn-ea"/>
              </a:rPr>
              <a:t>情况一：如果有足够的对换区，全部都放到对换区去；结束后再将有修改的页面重写到文件区；</a:t>
            </a:r>
            <a:endParaRPr lang="zh-CN" altLang="en-US" sz="2000">
              <a:solidFill>
                <a:schemeClr val="tx1"/>
              </a:solidFill>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a:solidFill>
                  <a:schemeClr val="tx1"/>
                </a:solidFill>
                <a:latin typeface="华光魏体_CNKI" panose="02000500000000000000" charset="-122"/>
                <a:ea typeface="华光魏体_CNKI" panose="02000500000000000000" charset="-122"/>
                <a:sym typeface="+mn-ea"/>
              </a:rPr>
              <a:t>情况二：如果对换区不够，凡是不会被修改的，直接从文件区调入；如果可能被修改，则需要换出时一定放在对换区，以便以后调入时仍然从对换区调入，进程结束后，再将对换区的页面写入文件区，替换原来的</a:t>
            </a:r>
            <a:r>
              <a:rPr lang="zh-CN" altLang="en-US" sz="2000">
                <a:solidFill>
                  <a:schemeClr val="tx1"/>
                </a:solidFill>
                <a:latin typeface="华光魏体_CNKI" panose="02000500000000000000" charset="-122"/>
                <a:ea typeface="华光魏体_CNKI" panose="02000500000000000000" charset="-122"/>
                <a:sym typeface="+mn-ea"/>
              </a:rPr>
              <a:t>内容。</a:t>
            </a:r>
            <a:endParaRPr lang="zh-CN" altLang="en-US" sz="2000">
              <a:solidFill>
                <a:schemeClr val="tx1"/>
              </a:solidFill>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a:solidFill>
                  <a:schemeClr val="tx1"/>
                </a:solidFill>
                <a:latin typeface="华光魏体_CNKI" panose="02000500000000000000" charset="-122"/>
                <a:ea typeface="华光魏体_CNKI" panose="02000500000000000000" charset="-122"/>
                <a:sym typeface="+mn-ea"/>
              </a:rPr>
              <a:t>情况三：</a:t>
            </a:r>
            <a:r>
              <a:rPr lang="en-US" altLang="zh-CN" sz="2000">
                <a:solidFill>
                  <a:schemeClr val="tx1"/>
                </a:solidFill>
                <a:latin typeface="华光魏体_CNKI" panose="02000500000000000000" charset="-122"/>
                <a:ea typeface="华光魏体_CNKI" panose="02000500000000000000" charset="-122"/>
                <a:sym typeface="+mn-ea"/>
              </a:rPr>
              <a:t>UNIX</a:t>
            </a:r>
            <a:r>
              <a:rPr lang="zh-CN" altLang="en-US" sz="2000">
                <a:solidFill>
                  <a:schemeClr val="tx1"/>
                </a:solidFill>
                <a:latin typeface="华光魏体_CNKI" panose="02000500000000000000" charset="-122"/>
                <a:ea typeface="华光魏体_CNKI" panose="02000500000000000000" charset="-122"/>
                <a:sym typeface="+mn-ea"/>
              </a:rPr>
              <a:t>方式，凡是未运行过的，都从文件区读，凡是运行过的，又被换出的，都放到</a:t>
            </a:r>
            <a:r>
              <a:rPr lang="zh-CN" altLang="en-US" sz="2000">
                <a:solidFill>
                  <a:schemeClr val="tx1"/>
                </a:solidFill>
                <a:latin typeface="华光魏体_CNKI" panose="02000500000000000000" charset="-122"/>
                <a:ea typeface="华光魏体_CNKI" panose="02000500000000000000" charset="-122"/>
                <a:sym typeface="+mn-ea"/>
              </a:rPr>
              <a:t>对换区；</a:t>
            </a:r>
            <a:endParaRPr lang="zh-CN" altLang="en-US" sz="2000">
              <a:solidFill>
                <a:schemeClr val="tx1"/>
              </a:solidFill>
              <a:latin typeface="华光魏体_CNKI" panose="02000500000000000000" charset="-122"/>
              <a:ea typeface="华光魏体_CNKI" panose="02000500000000000000" charset="-122"/>
              <a:sym typeface="+mn-ea"/>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a:t>
            </a:r>
            <a:r>
              <a:rPr lang="zh-CN" altLang="en-US" sz="2400">
                <a:solidFill>
                  <a:srgbClr val="FF0000"/>
                </a:solidFill>
                <a:latin typeface="华光魏体_CNKI" panose="02000500000000000000" charset="-122"/>
                <a:ea typeface="华光魏体_CNKI" panose="02000500000000000000" charset="-122"/>
              </a:rPr>
              <a:t>虚拟存储器概述</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5.2.3 </a:t>
            </a:r>
            <a:r>
              <a:rPr lang="zh-CN" altLang="en-US" sz="2400">
                <a:solidFill>
                  <a:srgbClr val="FF0000"/>
                </a:solidFill>
                <a:latin typeface="华光魏体_CNKI" panose="02000500000000000000" charset="-122"/>
                <a:ea typeface="华光魏体_CNKI" panose="02000500000000000000" charset="-122"/>
              </a:rPr>
              <a:t>内存调入</a:t>
            </a:r>
            <a:r>
              <a:rPr lang="zh-CN" altLang="en-US" sz="2400">
                <a:solidFill>
                  <a:srgbClr val="FF0000"/>
                </a:solidFill>
                <a:latin typeface="华光魏体_CNKI" panose="02000500000000000000" charset="-122"/>
                <a:ea typeface="华光魏体_CNKI" panose="02000500000000000000" charset="-122"/>
              </a:rPr>
              <a:t>策略</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三个</a:t>
            </a:r>
            <a:r>
              <a:rPr lang="zh-CN" altLang="en-US" sz="2400">
                <a:solidFill>
                  <a:srgbClr val="FF0000"/>
                </a:solidFill>
                <a:latin typeface="华光魏体_CNKI" panose="02000500000000000000" charset="-122"/>
                <a:ea typeface="华光魏体_CNKI" panose="02000500000000000000" charset="-122"/>
              </a:rPr>
              <a:t>问题：</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7030A0"/>
                </a:solidFill>
                <a:latin typeface="华光魏体_CNKI" panose="02000500000000000000" charset="-122"/>
                <a:ea typeface="华光魏体_CNKI" panose="02000500000000000000" charset="-122"/>
                <a:sym typeface="+mn-ea"/>
              </a:rPr>
              <a:t>问题三：是如何调入页面的？</a:t>
            </a:r>
            <a:endParaRPr lang="zh-CN" altLang="en-US" sz="2400">
              <a:solidFill>
                <a:srgbClr val="7030A0"/>
              </a:solidFill>
              <a:latin typeface="华光魏体_CNKI" panose="02000500000000000000" charset="-122"/>
              <a:ea typeface="华光魏体_CNKI" panose="02000500000000000000" charset="-122"/>
              <a:sym typeface="+mn-ea"/>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5.2</a:t>
            </a:r>
            <a:r>
              <a:rPr lang="zh-CN" altLang="en-US" sz="4400">
                <a:latin typeface="华光魏体_CNKI" panose="02000500000000000000" charset="-122"/>
                <a:ea typeface="华光魏体_CNKI" panose="02000500000000000000" charset="-122"/>
              </a:rPr>
              <a:t>请求分页存储管理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2" name="对象 1"/>
          <p:cNvGraphicFramePr/>
          <p:nvPr/>
        </p:nvGraphicFramePr>
        <p:xfrm>
          <a:off x="5584825" y="1993265"/>
          <a:ext cx="6426200" cy="4445635"/>
        </p:xfrm>
        <a:graphic>
          <a:graphicData uri="http://schemas.openxmlformats.org/presentationml/2006/ole">
            <mc:AlternateContent xmlns:mc="http://schemas.openxmlformats.org/markup-compatibility/2006">
              <mc:Choice xmlns:v="urn:schemas-microsoft-com:vml" Requires="v">
                <p:oleObj spid="_x0000_s3" name="" r:id="rId1" imgW="5189220" imgH="3112135" progId="Visio.Drawing.15">
                  <p:embed/>
                </p:oleObj>
              </mc:Choice>
              <mc:Fallback>
                <p:oleObj name="" r:id="rId1" imgW="5189220" imgH="3112135" progId="Visio.Drawing.15">
                  <p:embed/>
                  <p:pic>
                    <p:nvPicPr>
                      <p:cNvPr id="0" name="图片 4"/>
                      <p:cNvPicPr/>
                      <p:nvPr/>
                    </p:nvPicPr>
                    <p:blipFill>
                      <a:blip r:embed="rId2"/>
                      <a:stretch>
                        <a:fillRect/>
                      </a:stretch>
                    </p:blipFill>
                    <p:spPr>
                      <a:xfrm>
                        <a:off x="5584825" y="1993265"/>
                        <a:ext cx="6426200" cy="444563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5.3</a:t>
            </a:r>
            <a:r>
              <a:rPr lang="zh-CN" altLang="en-US" sz="2400">
                <a:solidFill>
                  <a:srgbClr val="FF0000"/>
                </a:solidFill>
                <a:latin typeface="华光魏体_CNKI" panose="02000500000000000000" charset="-122"/>
                <a:ea typeface="华光魏体_CNKI" panose="02000500000000000000" charset="-122"/>
              </a:rPr>
              <a:t>页面置换算法</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58445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5.3.1 </a:t>
            </a:r>
            <a:r>
              <a:rPr lang="zh-CN" altLang="en-US" sz="2400">
                <a:solidFill>
                  <a:srgbClr val="FF0000"/>
                </a:solidFill>
                <a:latin typeface="华光魏体_CNKI" panose="02000500000000000000" charset="-122"/>
                <a:ea typeface="华光魏体_CNKI" panose="02000500000000000000" charset="-122"/>
              </a:rPr>
              <a:t>什么时候发生页面</a:t>
            </a:r>
            <a:r>
              <a:rPr lang="zh-CN" altLang="en-US" sz="2400">
                <a:solidFill>
                  <a:srgbClr val="FF0000"/>
                </a:solidFill>
                <a:latin typeface="华光魏体_CNKI" panose="02000500000000000000" charset="-122"/>
                <a:ea typeface="华光魏体_CNKI" panose="02000500000000000000" charset="-122"/>
              </a:rPr>
              <a:t>置换？</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答案：内存空间用完了，或者是分配给某个进程的内存空间</a:t>
            </a:r>
            <a:r>
              <a:rPr lang="zh-CN" altLang="en-US" sz="2400">
                <a:solidFill>
                  <a:srgbClr val="FF0000"/>
                </a:solidFill>
                <a:latin typeface="华光魏体_CNKI" panose="02000500000000000000" charset="-122"/>
                <a:ea typeface="华光魏体_CNKI" panose="02000500000000000000" charset="-122"/>
              </a:rPr>
              <a:t>用完了！</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000">
                <a:solidFill>
                  <a:schemeClr val="tx1"/>
                </a:solidFill>
                <a:latin typeface="华光魏体_CNKI" panose="02000500000000000000" charset="-122"/>
                <a:ea typeface="华光魏体_CNKI" panose="02000500000000000000" charset="-122"/>
              </a:rPr>
              <a:t>为了保证进程的执行，需要从内存中调出一页送到外存的对换区去，具要根据一定的算法来选定，称为页面置换算法（</a:t>
            </a:r>
            <a:r>
              <a:rPr lang="en-US" altLang="zh-CN" sz="2000">
                <a:solidFill>
                  <a:schemeClr val="tx1"/>
                </a:solidFill>
                <a:latin typeface="华光魏体_CNKI" panose="02000500000000000000" charset="-122"/>
                <a:ea typeface="华光魏体_CNKI" panose="02000500000000000000" charset="-122"/>
              </a:rPr>
              <a:t>Page-Replacement Algorithm</a:t>
            </a:r>
            <a:r>
              <a:rPr lang="zh-CN" altLang="en-US" sz="2000">
                <a:solidFill>
                  <a:schemeClr val="tx1"/>
                </a:solidFill>
                <a:latin typeface="华光魏体_CNKI" panose="02000500000000000000" charset="-122"/>
                <a:ea typeface="华光魏体_CNKI" panose="02000500000000000000" charset="-122"/>
              </a:rPr>
              <a:t>）</a:t>
            </a: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43103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5.3.1 </a:t>
            </a:r>
            <a:r>
              <a:rPr lang="zh-CN" altLang="en-US" sz="2400">
                <a:solidFill>
                  <a:srgbClr val="FF0000"/>
                </a:solidFill>
                <a:latin typeface="华光魏体_CNKI" panose="02000500000000000000" charset="-122"/>
                <a:ea typeface="华光魏体_CNKI" panose="02000500000000000000" charset="-122"/>
              </a:rPr>
              <a:t>什么时候发生页面</a:t>
            </a:r>
            <a:r>
              <a:rPr lang="zh-CN" altLang="en-US" sz="2400">
                <a:solidFill>
                  <a:srgbClr val="FF0000"/>
                </a:solidFill>
                <a:latin typeface="华光魏体_CNKI" panose="02000500000000000000" charset="-122"/>
                <a:ea typeface="华光魏体_CNKI" panose="02000500000000000000" charset="-122"/>
              </a:rPr>
              <a:t>置换？</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答案：内存空间用完了，或者是分配给某个进程的内存空间</a:t>
            </a:r>
            <a:r>
              <a:rPr lang="zh-CN" altLang="en-US" sz="2400">
                <a:solidFill>
                  <a:srgbClr val="FF0000"/>
                </a:solidFill>
                <a:latin typeface="华光魏体_CNKI" panose="02000500000000000000" charset="-122"/>
                <a:ea typeface="华光魏体_CNKI" panose="02000500000000000000" charset="-122"/>
              </a:rPr>
              <a:t>用完了！</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000">
                <a:solidFill>
                  <a:schemeClr val="tx1"/>
                </a:solidFill>
                <a:latin typeface="华光魏体_CNKI" panose="02000500000000000000" charset="-122"/>
                <a:ea typeface="华光魏体_CNKI" panose="02000500000000000000" charset="-122"/>
              </a:rPr>
              <a:t>为了保证进程的执行，需要从内存中调出一页送到外存的对换区去，具要根据一定的算法来选定，称为页面置换算法（</a:t>
            </a:r>
            <a:r>
              <a:rPr lang="en-US" altLang="zh-CN" sz="2000">
                <a:solidFill>
                  <a:schemeClr val="tx1"/>
                </a:solidFill>
                <a:latin typeface="华光魏体_CNKI" panose="02000500000000000000" charset="-122"/>
                <a:ea typeface="华光魏体_CNKI" panose="02000500000000000000" charset="-122"/>
              </a:rPr>
              <a:t>Page-Replacement Algorithm</a:t>
            </a:r>
            <a:r>
              <a:rPr lang="zh-CN" altLang="en-US" sz="2000">
                <a:solidFill>
                  <a:schemeClr val="tx1"/>
                </a:solidFill>
                <a:latin typeface="华光魏体_CNKI" panose="02000500000000000000" charset="-122"/>
                <a:ea typeface="华光魏体_CNKI" panose="02000500000000000000" charset="-122"/>
              </a:rPr>
              <a:t>）</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000">
                <a:solidFill>
                  <a:schemeClr val="tx1"/>
                </a:solidFill>
                <a:latin typeface="华光魏体_CNKI" panose="02000500000000000000" charset="-122"/>
                <a:ea typeface="华光魏体_CNKI" panose="02000500000000000000" charset="-122"/>
              </a:rPr>
              <a:t>最佳置换算法（</a:t>
            </a:r>
            <a:r>
              <a:rPr lang="en-US" altLang="zh-CN" sz="2000">
                <a:solidFill>
                  <a:schemeClr val="tx1"/>
                </a:solidFill>
                <a:latin typeface="华光魏体_CNKI" panose="02000500000000000000" charset="-122"/>
                <a:ea typeface="华光魏体_CNKI" panose="02000500000000000000" charset="-122"/>
              </a:rPr>
              <a:t>Optimal, OPT</a:t>
            </a:r>
            <a:r>
              <a:rPr lang="zh-CN" altLang="en-US" sz="2000">
                <a:solidFill>
                  <a:schemeClr val="tx1"/>
                </a:solidFill>
                <a:latin typeface="华光魏体_CNKI" panose="02000500000000000000" charset="-122"/>
                <a:ea typeface="华光魏体_CNKI" panose="02000500000000000000" charset="-122"/>
              </a:rPr>
              <a:t>）</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000">
                <a:solidFill>
                  <a:schemeClr val="tx1"/>
                </a:solidFill>
                <a:latin typeface="华光魏体_CNKI" panose="02000500000000000000" charset="-122"/>
                <a:ea typeface="华光魏体_CNKI" panose="02000500000000000000" charset="-122"/>
              </a:rPr>
              <a:t>先进先出置换算法</a:t>
            </a:r>
            <a:r>
              <a:rPr lang="en-US" altLang="zh-CN" sz="2000">
                <a:solidFill>
                  <a:schemeClr val="tx1"/>
                </a:solidFill>
                <a:latin typeface="华光魏体_CNKI" panose="02000500000000000000" charset="-122"/>
                <a:ea typeface="华光魏体_CNKI" panose="02000500000000000000" charset="-122"/>
              </a:rPr>
              <a:t>(FIFO)</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000">
                <a:solidFill>
                  <a:schemeClr val="tx1"/>
                </a:solidFill>
                <a:latin typeface="华光魏体_CNKI" panose="02000500000000000000" charset="-122"/>
                <a:ea typeface="华光魏体_CNKI" panose="02000500000000000000" charset="-122"/>
              </a:rPr>
              <a:t>最近最久未使用算法</a:t>
            </a:r>
            <a:r>
              <a:rPr lang="en-US" altLang="zh-CN" sz="2000">
                <a:solidFill>
                  <a:schemeClr val="tx1"/>
                </a:solidFill>
                <a:latin typeface="华光魏体_CNKI" panose="02000500000000000000" charset="-122"/>
                <a:ea typeface="华光魏体_CNKI" panose="02000500000000000000" charset="-122"/>
              </a:rPr>
              <a:t>(Least Recently Used, LRU)</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en-US" altLang="zh-CN" sz="2000">
                <a:solidFill>
                  <a:schemeClr val="tx1"/>
                </a:solidFill>
                <a:latin typeface="华光魏体_CNKI" panose="02000500000000000000" charset="-122"/>
                <a:ea typeface="华光魏体_CNKI" panose="02000500000000000000" charset="-122"/>
              </a:rPr>
              <a:t>Clock</a:t>
            </a:r>
            <a:r>
              <a:rPr lang="zh-CN" altLang="en-US" sz="2000">
                <a:solidFill>
                  <a:schemeClr val="tx1"/>
                </a:solidFill>
                <a:latin typeface="华光魏体_CNKI" panose="02000500000000000000" charset="-122"/>
                <a:ea typeface="华光魏体_CNKI" panose="02000500000000000000" charset="-122"/>
              </a:rPr>
              <a:t>置换算法</a:t>
            </a:r>
            <a:r>
              <a:rPr lang="en-US" altLang="zh-CN" sz="2000">
                <a:solidFill>
                  <a:schemeClr val="tx1"/>
                </a:solidFill>
                <a:latin typeface="华光魏体_CNKI" panose="02000500000000000000" charset="-122"/>
                <a:ea typeface="华光魏体_CNKI" panose="02000500000000000000" charset="-122"/>
              </a:rPr>
              <a:t>(Clock)</a:t>
            </a:r>
            <a:endParaRPr lang="zh-CN" altLang="en-US" sz="20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最佳置换算法（</a:t>
            </a:r>
            <a:r>
              <a:rPr lang="en-US" altLang="zh-CN" sz="2400">
                <a:solidFill>
                  <a:schemeClr val="tx1"/>
                </a:solidFill>
                <a:latin typeface="华光魏体_CNKI" panose="02000500000000000000" charset="-122"/>
                <a:ea typeface="华光魏体_CNKI" panose="02000500000000000000" charset="-122"/>
              </a:rPr>
              <a:t>Optimal, OPT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2" name="内容占位符 1"/>
          <p:cNvGraphicFramePr>
            <a:graphicFrameLocks noGrp="1"/>
          </p:cNvGraphicFramePr>
          <p:nvPr>
            <p:ph idx="1"/>
          </p:nvPr>
        </p:nvGraphicFramePr>
        <p:xfrm>
          <a:off x="3001645" y="2619375"/>
          <a:ext cx="6189345" cy="3914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27647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最佳置换算法（</a:t>
            </a:r>
            <a:r>
              <a:rPr lang="en-US" altLang="zh-CN" sz="2400">
                <a:solidFill>
                  <a:schemeClr val="tx1"/>
                </a:solidFill>
                <a:latin typeface="华光魏体_CNKI" panose="02000500000000000000" charset="-122"/>
                <a:ea typeface="华光魏体_CNKI" panose="02000500000000000000" charset="-122"/>
              </a:rPr>
              <a:t>Optimal, OPT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eaLnBrk="1" hangingPunct="1">
              <a:lnSpc>
                <a:spcPct val="150000"/>
              </a:lnSpc>
              <a:spcBef>
                <a:spcPct val="0"/>
              </a:spcBef>
              <a:buFontTx/>
              <a:buNone/>
            </a:pPr>
            <a:r>
              <a:rPr lang="zh-CN" altLang="en-US" sz="2400">
                <a:solidFill>
                  <a:schemeClr val="tx1"/>
                </a:solidFill>
                <a:latin typeface="华光魏体_CNKI" panose="02000500000000000000" charset="-122"/>
                <a:ea typeface="华光魏体_CNKI" panose="02000500000000000000" charset="-122"/>
              </a:rPr>
              <a:t>例：</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设系统为某进程分配了</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个物理块，页面请求顺序为    </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algn="ctr" eaLnBrk="1" hangingPunct="1">
              <a:lnSpc>
                <a:spcPct val="150000"/>
              </a:lnSpc>
              <a:spcBef>
                <a:spcPct val="0"/>
              </a:spcBef>
              <a:buFontTx/>
              <a:buNone/>
            </a:pPr>
            <a:r>
              <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7,0,1,2,0,3,0,4,2,3,0,3,2,1,2,0,1,7,0,1</a:t>
            </a:r>
            <a:endPar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endParaRPr>
          </a:p>
          <a:p>
            <a:pPr algn="just" eaLnBrk="1" hangingPunct="1">
              <a:lnSpc>
                <a:spcPct val="150000"/>
              </a:lnSpc>
              <a:spcBef>
                <a:spcPct val="50000"/>
              </a:spcBef>
              <a:buFontTx/>
              <a:buNone/>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初始时物理块为空，采用最佳置换算法时的缺页情况如下：</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10" name="Group 3"/>
          <p:cNvGraphicFramePr>
            <a:graphicFrameLocks noGrp="1"/>
          </p:cNvGraphicFramePr>
          <p:nvPr/>
        </p:nvGraphicFramePr>
        <p:xfrm>
          <a:off x="30097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Rectangle 13"/>
          <p:cNvSpPr>
            <a:spLocks noChangeArrowheads="1"/>
          </p:cNvSpPr>
          <p:nvPr/>
        </p:nvSpPr>
        <p:spPr bwMode="auto">
          <a:xfrm>
            <a:off x="2933517" y="4070937"/>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dirty="0">
                <a:solidFill>
                  <a:srgbClr val="0000FF"/>
                </a:solidFill>
                <a:latin typeface="Times New Roman" panose="02020603050405020304" charset="0"/>
                <a:cs typeface="Times New Roman" panose="02020603050405020304" charset="0"/>
              </a:rPr>
              <a:t> 7    0    1    2   0  3   0   4   2  3  0  3  2  1  2  0  1  7  0  1</a:t>
            </a:r>
            <a:endParaRPr lang="en-US" altLang="zh-CN" sz="2800" dirty="0">
              <a:solidFill>
                <a:srgbClr val="0000FF"/>
              </a:solidFill>
              <a:latin typeface="Times New Roman" panose="02020603050405020304" charset="0"/>
              <a:cs typeface="Times New Roman" panose="02020603050405020304" charset="0"/>
            </a:endParaRPr>
          </a:p>
        </p:txBody>
      </p:sp>
      <p:graphicFrame>
        <p:nvGraphicFramePr>
          <p:cNvPr id="12" name="Group 14"/>
          <p:cNvGraphicFramePr>
            <a:graphicFrameLocks noGrp="1"/>
          </p:cNvGraphicFramePr>
          <p:nvPr/>
        </p:nvGraphicFramePr>
        <p:xfrm>
          <a:off x="35431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 name="Group 24"/>
          <p:cNvGraphicFramePr>
            <a:graphicFrameLocks noGrp="1"/>
          </p:cNvGraphicFramePr>
          <p:nvPr/>
        </p:nvGraphicFramePr>
        <p:xfrm>
          <a:off x="40765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 name="Group 34"/>
          <p:cNvGraphicFramePr>
            <a:graphicFrameLocks noGrp="1"/>
          </p:cNvGraphicFramePr>
          <p:nvPr/>
        </p:nvGraphicFramePr>
        <p:xfrm>
          <a:off x="4609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44"/>
          <p:cNvGraphicFramePr>
            <a:graphicFrameLocks noGrp="1"/>
          </p:cNvGraphicFramePr>
          <p:nvPr/>
        </p:nvGraphicFramePr>
        <p:xfrm>
          <a:off x="5371917" y="4604337"/>
          <a:ext cx="381000" cy="1524001"/>
        </p:xfrm>
        <a:graphic>
          <a:graphicData uri="http://schemas.openxmlformats.org/drawingml/2006/table">
            <a:tbl>
              <a:tblPr/>
              <a:tblGrid>
                <a:gridCol w="381000"/>
              </a:tblGrid>
              <a:tr h="4714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 name="Group 54"/>
          <p:cNvGraphicFramePr>
            <a:graphicFrameLocks noGrp="1"/>
          </p:cNvGraphicFramePr>
          <p:nvPr/>
        </p:nvGraphicFramePr>
        <p:xfrm>
          <a:off x="6286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4</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0" name="Group 64"/>
          <p:cNvGraphicFramePr>
            <a:graphicFrameLocks noGrp="1"/>
          </p:cNvGraphicFramePr>
          <p:nvPr/>
        </p:nvGraphicFramePr>
        <p:xfrm>
          <a:off x="7429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 name="Group 74"/>
          <p:cNvGraphicFramePr>
            <a:graphicFrameLocks noGrp="1"/>
          </p:cNvGraphicFramePr>
          <p:nvPr/>
        </p:nvGraphicFramePr>
        <p:xfrm>
          <a:off x="8572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2" name="Group 84"/>
          <p:cNvGraphicFramePr>
            <a:graphicFrameLocks noGrp="1"/>
          </p:cNvGraphicFramePr>
          <p:nvPr/>
        </p:nvGraphicFramePr>
        <p:xfrm>
          <a:off x="9943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27647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最佳置换算法（</a:t>
            </a:r>
            <a:r>
              <a:rPr lang="en-US" altLang="zh-CN" sz="2400">
                <a:solidFill>
                  <a:schemeClr val="tx1"/>
                </a:solidFill>
                <a:latin typeface="华光魏体_CNKI" panose="02000500000000000000" charset="-122"/>
                <a:ea typeface="华光魏体_CNKI" panose="02000500000000000000" charset="-122"/>
              </a:rPr>
              <a:t>Optimal, OPT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eaLnBrk="1" hangingPunct="1">
              <a:lnSpc>
                <a:spcPct val="150000"/>
              </a:lnSpc>
              <a:spcBef>
                <a:spcPct val="0"/>
              </a:spcBef>
              <a:buFontTx/>
              <a:buNone/>
            </a:pPr>
            <a:r>
              <a:rPr lang="zh-CN" altLang="en-US" sz="2400">
                <a:solidFill>
                  <a:schemeClr val="tx1"/>
                </a:solidFill>
                <a:latin typeface="华光魏体_CNKI" panose="02000500000000000000" charset="-122"/>
                <a:ea typeface="华光魏体_CNKI" panose="02000500000000000000" charset="-122"/>
              </a:rPr>
              <a:t>例：</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设系统为某进程分配了</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个物理块，页面请求顺序为    </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algn="ctr" eaLnBrk="1" hangingPunct="1">
              <a:lnSpc>
                <a:spcPct val="150000"/>
              </a:lnSpc>
              <a:spcBef>
                <a:spcPct val="0"/>
              </a:spcBef>
              <a:buFontTx/>
              <a:buNone/>
            </a:pPr>
            <a:r>
              <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7,0,1,2,0,3,0,4,2,3,0,3,2,1,2,0,1,7,0,1</a:t>
            </a:r>
            <a:endPar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endParaRPr>
          </a:p>
          <a:p>
            <a:pPr algn="just" eaLnBrk="1" hangingPunct="1">
              <a:lnSpc>
                <a:spcPct val="150000"/>
              </a:lnSpc>
              <a:spcBef>
                <a:spcPct val="50000"/>
              </a:spcBef>
              <a:buFontTx/>
              <a:buNone/>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初始时物理块为空，采用最佳置换算法时的缺页情况如下：</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3825" y="4185285"/>
            <a:ext cx="2886075" cy="2061210"/>
          </a:xfrm>
          <a:prstGeom prst="rect">
            <a:avLst/>
          </a:prstGeom>
          <a:noFill/>
        </p:spPr>
        <p:txBody>
          <a:bodyPr wrap="square" rtlCol="0">
            <a:spAutoFit/>
          </a:bodyPr>
          <a:p>
            <a:r>
              <a:rPr lang="zh-CN" altLang="en-US" sz="2400">
                <a:solidFill>
                  <a:srgbClr val="FF0000"/>
                </a:solidFill>
                <a:latin typeface="华光魏体_CNKI" panose="02000500000000000000" charset="-122"/>
                <a:ea typeface="华光魏体_CNKI" panose="02000500000000000000" charset="-122"/>
              </a:rPr>
              <a:t>缺页率</a:t>
            </a:r>
            <a:r>
              <a:rPr lang="en-US" altLang="zh-CN" sz="2400">
                <a:solidFill>
                  <a:srgbClr val="FF0000"/>
                </a:solidFill>
                <a:latin typeface="华光魏体_CNKI" panose="02000500000000000000" charset="-122"/>
                <a:ea typeface="华光魏体_CNKI" panose="02000500000000000000" charset="-122"/>
              </a:rPr>
              <a:t>f</a:t>
            </a:r>
            <a:endParaRPr lang="en-US" altLang="zh-CN" sz="2400">
              <a:solidFill>
                <a:srgbClr val="FF0000"/>
              </a:solidFill>
              <a:latin typeface="华光魏体_CNKI" panose="02000500000000000000" charset="-122"/>
              <a:ea typeface="华光魏体_CNKI" panose="02000500000000000000" charset="-122"/>
            </a:endParaRPr>
          </a:p>
          <a:p>
            <a:pPr algn="ctr"/>
            <a:r>
              <a:rPr lang="en-US" altLang="zh-CN" sz="2400">
                <a:solidFill>
                  <a:srgbClr val="FF0000"/>
                </a:solidFill>
                <a:latin typeface="华光魏体_CNKI" panose="02000500000000000000" charset="-122"/>
                <a:ea typeface="华光魏体_CNKI" panose="02000500000000000000" charset="-122"/>
              </a:rPr>
              <a:t>f=F/A</a:t>
            </a:r>
            <a:endParaRPr lang="en-US" altLang="zh-CN" sz="24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F:Fault</a:t>
            </a:r>
            <a:r>
              <a:rPr lang="zh-CN" altLang="en-US" sz="2000">
                <a:solidFill>
                  <a:srgbClr val="FF0000"/>
                </a:solidFill>
                <a:latin typeface="华光魏体_CNKI" panose="02000500000000000000" charset="-122"/>
                <a:ea typeface="华光魏体_CNKI" panose="02000500000000000000" charset="-122"/>
              </a:rPr>
              <a:t>的次数，即页面不在内存，需要从外存调入的次数；</a:t>
            </a:r>
            <a:endParaRPr lang="zh-CN" altLang="en-US" sz="20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A:</a:t>
            </a:r>
            <a:r>
              <a:rPr lang="zh-CN" altLang="en-US" sz="2000">
                <a:solidFill>
                  <a:srgbClr val="FF0000"/>
                </a:solidFill>
                <a:latin typeface="华光魏体_CNKI" panose="02000500000000000000" charset="-122"/>
                <a:ea typeface="华光魏体_CNKI" panose="02000500000000000000" charset="-122"/>
              </a:rPr>
              <a:t>总的页面访问</a:t>
            </a:r>
            <a:r>
              <a:rPr lang="zh-CN" altLang="en-US" sz="2000">
                <a:solidFill>
                  <a:srgbClr val="FF0000"/>
                </a:solidFill>
                <a:latin typeface="华光魏体_CNKI" panose="02000500000000000000" charset="-122"/>
                <a:ea typeface="华光魏体_CNKI" panose="02000500000000000000" charset="-122"/>
              </a:rPr>
              <a:t>次数</a:t>
            </a:r>
            <a:endParaRPr lang="zh-CN" altLang="en-US" sz="2000">
              <a:solidFill>
                <a:srgbClr val="FF0000"/>
              </a:solidFill>
              <a:latin typeface="华光魏体_CNKI" panose="02000500000000000000" charset="-122"/>
              <a:ea typeface="华光魏体_CNKI" panose="02000500000000000000" charset="-122"/>
            </a:endParaRPr>
          </a:p>
        </p:txBody>
      </p:sp>
      <p:graphicFrame>
        <p:nvGraphicFramePr>
          <p:cNvPr id="3" name="Group 3"/>
          <p:cNvGraphicFramePr>
            <a:graphicFrameLocks noGrp="1"/>
          </p:cNvGraphicFramePr>
          <p:nvPr/>
        </p:nvGraphicFramePr>
        <p:xfrm>
          <a:off x="30097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 name="Rectangle 13"/>
          <p:cNvSpPr>
            <a:spLocks noChangeArrowheads="1"/>
          </p:cNvSpPr>
          <p:nvPr/>
        </p:nvSpPr>
        <p:spPr bwMode="auto">
          <a:xfrm>
            <a:off x="2933517" y="4070937"/>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dirty="0">
                <a:solidFill>
                  <a:srgbClr val="0000FF"/>
                </a:solidFill>
                <a:latin typeface="Times New Roman" panose="02020603050405020304" charset="0"/>
                <a:cs typeface="Times New Roman" panose="02020603050405020304" charset="0"/>
              </a:rPr>
              <a:t> 7    0    1    2   0  3   0   4   2  3  0  3  2  1  2  0  1  7  0  1</a:t>
            </a:r>
            <a:endParaRPr lang="en-US" altLang="zh-CN" sz="2800" dirty="0">
              <a:solidFill>
                <a:srgbClr val="0000FF"/>
              </a:solidFill>
              <a:latin typeface="Times New Roman" panose="02020603050405020304" charset="0"/>
              <a:cs typeface="Times New Roman" panose="02020603050405020304" charset="0"/>
            </a:endParaRPr>
          </a:p>
        </p:txBody>
      </p:sp>
      <p:graphicFrame>
        <p:nvGraphicFramePr>
          <p:cNvPr id="24" name="Group 14"/>
          <p:cNvGraphicFramePr>
            <a:graphicFrameLocks noGrp="1"/>
          </p:cNvGraphicFramePr>
          <p:nvPr/>
        </p:nvGraphicFramePr>
        <p:xfrm>
          <a:off x="35431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 name="Group 24"/>
          <p:cNvGraphicFramePr>
            <a:graphicFrameLocks noGrp="1"/>
          </p:cNvGraphicFramePr>
          <p:nvPr/>
        </p:nvGraphicFramePr>
        <p:xfrm>
          <a:off x="40765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 name="Group 34"/>
          <p:cNvGraphicFramePr>
            <a:graphicFrameLocks noGrp="1"/>
          </p:cNvGraphicFramePr>
          <p:nvPr/>
        </p:nvGraphicFramePr>
        <p:xfrm>
          <a:off x="4609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 name="Group 44"/>
          <p:cNvGraphicFramePr>
            <a:graphicFrameLocks noGrp="1"/>
          </p:cNvGraphicFramePr>
          <p:nvPr/>
        </p:nvGraphicFramePr>
        <p:xfrm>
          <a:off x="5371917" y="4604337"/>
          <a:ext cx="381000" cy="1524001"/>
        </p:xfrm>
        <a:graphic>
          <a:graphicData uri="http://schemas.openxmlformats.org/drawingml/2006/table">
            <a:tbl>
              <a:tblPr/>
              <a:tblGrid>
                <a:gridCol w="381000"/>
              </a:tblGrid>
              <a:tr h="4714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9" name="Group 54"/>
          <p:cNvGraphicFramePr>
            <a:graphicFrameLocks noGrp="1"/>
          </p:cNvGraphicFramePr>
          <p:nvPr/>
        </p:nvGraphicFramePr>
        <p:xfrm>
          <a:off x="6286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4</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64"/>
          <p:cNvGraphicFramePr>
            <a:graphicFrameLocks noGrp="1"/>
          </p:cNvGraphicFramePr>
          <p:nvPr/>
        </p:nvGraphicFramePr>
        <p:xfrm>
          <a:off x="7429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74"/>
          <p:cNvGraphicFramePr>
            <a:graphicFrameLocks noGrp="1"/>
          </p:cNvGraphicFramePr>
          <p:nvPr/>
        </p:nvGraphicFramePr>
        <p:xfrm>
          <a:off x="8572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 name="Group 84"/>
          <p:cNvGraphicFramePr>
            <a:graphicFrameLocks noGrp="1"/>
          </p:cNvGraphicFramePr>
          <p:nvPr/>
        </p:nvGraphicFramePr>
        <p:xfrm>
          <a:off x="9943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par>
    </p:tnLst>
    <p:bldLst>
      <p:bldP spid="2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27647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最佳置换算法（</a:t>
            </a:r>
            <a:r>
              <a:rPr lang="en-US" altLang="zh-CN" sz="2400">
                <a:solidFill>
                  <a:schemeClr val="tx1"/>
                </a:solidFill>
                <a:latin typeface="华光魏体_CNKI" panose="02000500000000000000" charset="-122"/>
                <a:ea typeface="华光魏体_CNKI" panose="02000500000000000000" charset="-122"/>
              </a:rPr>
              <a:t>Optimal, OPT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eaLnBrk="1" hangingPunct="1">
              <a:lnSpc>
                <a:spcPct val="150000"/>
              </a:lnSpc>
              <a:spcBef>
                <a:spcPct val="0"/>
              </a:spcBef>
              <a:buFontTx/>
              <a:buNone/>
            </a:pPr>
            <a:r>
              <a:rPr lang="zh-CN" altLang="en-US" sz="2400">
                <a:solidFill>
                  <a:schemeClr val="tx1"/>
                </a:solidFill>
                <a:latin typeface="华光魏体_CNKI" panose="02000500000000000000" charset="-122"/>
                <a:ea typeface="华光魏体_CNKI" panose="02000500000000000000" charset="-122"/>
              </a:rPr>
              <a:t>例：</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设系统为某进程分配了</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个物理块，页面请求顺序为    </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algn="ctr" eaLnBrk="1" hangingPunct="1">
              <a:lnSpc>
                <a:spcPct val="150000"/>
              </a:lnSpc>
              <a:spcBef>
                <a:spcPct val="0"/>
              </a:spcBef>
              <a:buFontTx/>
              <a:buNone/>
            </a:pPr>
            <a:r>
              <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7,0,1,2,0,3,0,4,2,3,0,3,2,1,2,0,1,7,0,1</a:t>
            </a:r>
            <a:endPar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endParaRPr>
          </a:p>
          <a:p>
            <a:pPr algn="just" eaLnBrk="1" hangingPunct="1">
              <a:lnSpc>
                <a:spcPct val="150000"/>
              </a:lnSpc>
              <a:spcBef>
                <a:spcPct val="50000"/>
              </a:spcBef>
              <a:buFontTx/>
              <a:buNone/>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初始时物理块为空，采用最佳置换算法时的缺页情况如下：</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3825" y="4185285"/>
            <a:ext cx="2886075" cy="2061210"/>
          </a:xfrm>
          <a:prstGeom prst="rect">
            <a:avLst/>
          </a:prstGeom>
          <a:noFill/>
        </p:spPr>
        <p:txBody>
          <a:bodyPr wrap="square" rtlCol="0">
            <a:spAutoFit/>
          </a:bodyPr>
          <a:p>
            <a:r>
              <a:rPr lang="zh-CN" altLang="en-US" sz="2400">
                <a:solidFill>
                  <a:srgbClr val="FF0000"/>
                </a:solidFill>
                <a:latin typeface="华光魏体_CNKI" panose="02000500000000000000" charset="-122"/>
                <a:ea typeface="华光魏体_CNKI" panose="02000500000000000000" charset="-122"/>
              </a:rPr>
              <a:t>缺页率</a:t>
            </a:r>
            <a:r>
              <a:rPr lang="en-US" altLang="zh-CN" sz="2400">
                <a:solidFill>
                  <a:srgbClr val="FF0000"/>
                </a:solidFill>
                <a:latin typeface="华光魏体_CNKI" panose="02000500000000000000" charset="-122"/>
                <a:ea typeface="华光魏体_CNKI" panose="02000500000000000000" charset="-122"/>
              </a:rPr>
              <a:t>f</a:t>
            </a:r>
            <a:endParaRPr lang="en-US" altLang="zh-CN" sz="2400">
              <a:solidFill>
                <a:srgbClr val="FF0000"/>
              </a:solidFill>
              <a:latin typeface="华光魏体_CNKI" panose="02000500000000000000" charset="-122"/>
              <a:ea typeface="华光魏体_CNKI" panose="02000500000000000000" charset="-122"/>
            </a:endParaRPr>
          </a:p>
          <a:p>
            <a:pPr algn="ctr"/>
            <a:r>
              <a:rPr lang="en-US" altLang="zh-CN" sz="2400">
                <a:solidFill>
                  <a:srgbClr val="FF0000"/>
                </a:solidFill>
                <a:latin typeface="华光魏体_CNKI" panose="02000500000000000000" charset="-122"/>
                <a:ea typeface="华光魏体_CNKI" panose="02000500000000000000" charset="-122"/>
              </a:rPr>
              <a:t>f=F/A</a:t>
            </a:r>
            <a:endParaRPr lang="en-US" altLang="zh-CN" sz="24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F:Fault</a:t>
            </a:r>
            <a:r>
              <a:rPr lang="zh-CN" altLang="en-US" sz="2000">
                <a:solidFill>
                  <a:srgbClr val="FF0000"/>
                </a:solidFill>
                <a:latin typeface="华光魏体_CNKI" panose="02000500000000000000" charset="-122"/>
                <a:ea typeface="华光魏体_CNKI" panose="02000500000000000000" charset="-122"/>
              </a:rPr>
              <a:t>的次数，即页面不在内存，需要从外存调入的次数；</a:t>
            </a:r>
            <a:endParaRPr lang="zh-CN" altLang="en-US" sz="20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A:</a:t>
            </a:r>
            <a:r>
              <a:rPr lang="zh-CN" altLang="en-US" sz="2000">
                <a:solidFill>
                  <a:srgbClr val="FF0000"/>
                </a:solidFill>
                <a:latin typeface="华光魏体_CNKI" panose="02000500000000000000" charset="-122"/>
                <a:ea typeface="华光魏体_CNKI" panose="02000500000000000000" charset="-122"/>
              </a:rPr>
              <a:t>总的页面访问</a:t>
            </a:r>
            <a:r>
              <a:rPr lang="zh-CN" altLang="en-US" sz="2000">
                <a:solidFill>
                  <a:srgbClr val="FF0000"/>
                </a:solidFill>
                <a:latin typeface="华光魏体_CNKI" panose="02000500000000000000" charset="-122"/>
                <a:ea typeface="华光魏体_CNKI" panose="02000500000000000000" charset="-122"/>
              </a:rPr>
              <a:t>次数</a:t>
            </a:r>
            <a:endParaRPr lang="zh-CN" altLang="en-US" sz="2000">
              <a:solidFill>
                <a:srgbClr val="FF0000"/>
              </a:solidFill>
              <a:latin typeface="华光魏体_CNKI" panose="02000500000000000000" charset="-122"/>
              <a:ea typeface="华光魏体_CNKI" panose="02000500000000000000" charset="-122"/>
            </a:endParaRPr>
          </a:p>
        </p:txBody>
      </p:sp>
      <p:sp>
        <p:nvSpPr>
          <p:cNvPr id="3" name="文本框 2"/>
          <p:cNvSpPr txBox="1"/>
          <p:nvPr/>
        </p:nvSpPr>
        <p:spPr>
          <a:xfrm>
            <a:off x="3134995" y="6397625"/>
            <a:ext cx="8637270" cy="460375"/>
          </a:xfrm>
          <a:prstGeom prst="rect">
            <a:avLst/>
          </a:prstGeom>
          <a:noFill/>
        </p:spPr>
        <p:txBody>
          <a:bodyPr wrap="square" rtlCol="0" anchor="t">
            <a:spAutoFit/>
          </a:bodyPr>
          <a:p>
            <a:r>
              <a:rPr kumimoji="1" lang="zh-CN" altLang="en-US" sz="2400" b="1" dirty="0">
                <a:solidFill>
                  <a:srgbClr val="FF3300"/>
                </a:solidFill>
                <a:sym typeface="+mn-ea"/>
              </a:rPr>
              <a:t>问：</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发生了几次缺页中断？缺页率多少？</a:t>
            </a:r>
            <a:endParaRPr kumimoji="1" lang="en-US" altLang="zh-CN" sz="2000" dirty="0">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23" name="Group 3"/>
          <p:cNvGraphicFramePr>
            <a:graphicFrameLocks noGrp="1"/>
          </p:cNvGraphicFramePr>
          <p:nvPr/>
        </p:nvGraphicFramePr>
        <p:xfrm>
          <a:off x="30097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 name="Rectangle 13"/>
          <p:cNvSpPr>
            <a:spLocks noChangeArrowheads="1"/>
          </p:cNvSpPr>
          <p:nvPr/>
        </p:nvSpPr>
        <p:spPr bwMode="auto">
          <a:xfrm>
            <a:off x="2933517" y="4070937"/>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dirty="0">
                <a:solidFill>
                  <a:srgbClr val="0000FF"/>
                </a:solidFill>
                <a:latin typeface="Times New Roman" panose="02020603050405020304" charset="0"/>
                <a:cs typeface="Times New Roman" panose="02020603050405020304" charset="0"/>
              </a:rPr>
              <a:t> 7    0    1    2   0  3   0   4   2  3  0  3  2  1  2  0  1  7  0  1</a:t>
            </a:r>
            <a:endParaRPr lang="en-US" altLang="zh-CN" sz="2800" dirty="0">
              <a:solidFill>
                <a:srgbClr val="0000FF"/>
              </a:solidFill>
              <a:latin typeface="Times New Roman" panose="02020603050405020304" charset="0"/>
              <a:cs typeface="Times New Roman" panose="02020603050405020304" charset="0"/>
            </a:endParaRPr>
          </a:p>
        </p:txBody>
      </p:sp>
      <p:graphicFrame>
        <p:nvGraphicFramePr>
          <p:cNvPr id="26" name="Group 14"/>
          <p:cNvGraphicFramePr>
            <a:graphicFrameLocks noGrp="1"/>
          </p:cNvGraphicFramePr>
          <p:nvPr/>
        </p:nvGraphicFramePr>
        <p:xfrm>
          <a:off x="35431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 name="Group 24"/>
          <p:cNvGraphicFramePr>
            <a:graphicFrameLocks noGrp="1"/>
          </p:cNvGraphicFramePr>
          <p:nvPr/>
        </p:nvGraphicFramePr>
        <p:xfrm>
          <a:off x="40765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 name="Group 34"/>
          <p:cNvGraphicFramePr>
            <a:graphicFrameLocks noGrp="1"/>
          </p:cNvGraphicFramePr>
          <p:nvPr/>
        </p:nvGraphicFramePr>
        <p:xfrm>
          <a:off x="4609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9" name="Group 44"/>
          <p:cNvGraphicFramePr>
            <a:graphicFrameLocks noGrp="1"/>
          </p:cNvGraphicFramePr>
          <p:nvPr/>
        </p:nvGraphicFramePr>
        <p:xfrm>
          <a:off x="5371917" y="4604337"/>
          <a:ext cx="381000" cy="1524001"/>
        </p:xfrm>
        <a:graphic>
          <a:graphicData uri="http://schemas.openxmlformats.org/drawingml/2006/table">
            <a:tbl>
              <a:tblPr/>
              <a:tblGrid>
                <a:gridCol w="381000"/>
              </a:tblGrid>
              <a:tr h="4714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54"/>
          <p:cNvGraphicFramePr>
            <a:graphicFrameLocks noGrp="1"/>
          </p:cNvGraphicFramePr>
          <p:nvPr/>
        </p:nvGraphicFramePr>
        <p:xfrm>
          <a:off x="6286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4</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64"/>
          <p:cNvGraphicFramePr>
            <a:graphicFrameLocks noGrp="1"/>
          </p:cNvGraphicFramePr>
          <p:nvPr/>
        </p:nvGraphicFramePr>
        <p:xfrm>
          <a:off x="7429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 name="Group 74"/>
          <p:cNvGraphicFramePr>
            <a:graphicFrameLocks noGrp="1"/>
          </p:cNvGraphicFramePr>
          <p:nvPr/>
        </p:nvGraphicFramePr>
        <p:xfrm>
          <a:off x="8572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 name="Group 84"/>
          <p:cNvGraphicFramePr>
            <a:graphicFrameLocks noGrp="1"/>
          </p:cNvGraphicFramePr>
          <p:nvPr/>
        </p:nvGraphicFramePr>
        <p:xfrm>
          <a:off x="9943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par>
    </p:tnLst>
    <p:bldLst>
      <p:bldP spid="2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27647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最佳置换算法（</a:t>
            </a:r>
            <a:r>
              <a:rPr lang="en-US" altLang="zh-CN" sz="2400">
                <a:solidFill>
                  <a:schemeClr val="tx1"/>
                </a:solidFill>
                <a:latin typeface="华光魏体_CNKI" panose="02000500000000000000" charset="-122"/>
                <a:ea typeface="华光魏体_CNKI" panose="02000500000000000000" charset="-122"/>
              </a:rPr>
              <a:t>Optimal, OPT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eaLnBrk="1" hangingPunct="1">
              <a:lnSpc>
                <a:spcPct val="150000"/>
              </a:lnSpc>
              <a:spcBef>
                <a:spcPct val="0"/>
              </a:spcBef>
              <a:buFontTx/>
              <a:buNone/>
            </a:pPr>
            <a:r>
              <a:rPr lang="zh-CN" altLang="en-US" sz="2400">
                <a:solidFill>
                  <a:schemeClr val="tx1"/>
                </a:solidFill>
                <a:latin typeface="华光魏体_CNKI" panose="02000500000000000000" charset="-122"/>
                <a:ea typeface="华光魏体_CNKI" panose="02000500000000000000" charset="-122"/>
              </a:rPr>
              <a:t>例：</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设系统为某进程分配了</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个物理块，页面请求顺序为    </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algn="ctr" eaLnBrk="1" hangingPunct="1">
              <a:lnSpc>
                <a:spcPct val="150000"/>
              </a:lnSpc>
              <a:spcBef>
                <a:spcPct val="0"/>
              </a:spcBef>
              <a:buFontTx/>
              <a:buNone/>
            </a:pPr>
            <a:r>
              <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7,0,1,2,0,3,0,4,2,3,0,3,2,1,2,0,1,7,0,1</a:t>
            </a:r>
            <a:endParaRPr lang="en-US" altLang="zh-CN" sz="2000" dirty="0">
              <a:solidFill>
                <a:srgbClr val="0000FF"/>
              </a:solidFill>
              <a:latin typeface="华光魏体_CNKI" panose="02000500000000000000" charset="-122"/>
              <a:ea typeface="华光魏体_CNKI" panose="02000500000000000000" charset="-122"/>
              <a:cs typeface="华光魏体_CNKI" panose="02000500000000000000" charset="-122"/>
            </a:endParaRPr>
          </a:p>
          <a:p>
            <a:pPr algn="just" eaLnBrk="1" hangingPunct="1">
              <a:lnSpc>
                <a:spcPct val="150000"/>
              </a:lnSpc>
              <a:spcBef>
                <a:spcPct val="50000"/>
              </a:spcBef>
              <a:buFontTx/>
              <a:buNone/>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初始时物理块为空，采用最佳置换算法时的缺页情况如下：</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3825" y="4185285"/>
            <a:ext cx="2886075" cy="2061210"/>
          </a:xfrm>
          <a:prstGeom prst="rect">
            <a:avLst/>
          </a:prstGeom>
          <a:noFill/>
        </p:spPr>
        <p:txBody>
          <a:bodyPr wrap="square" rtlCol="0">
            <a:spAutoFit/>
          </a:bodyPr>
          <a:p>
            <a:r>
              <a:rPr lang="zh-CN" altLang="en-US" sz="2400">
                <a:solidFill>
                  <a:srgbClr val="FF0000"/>
                </a:solidFill>
                <a:latin typeface="华光魏体_CNKI" panose="02000500000000000000" charset="-122"/>
                <a:ea typeface="华光魏体_CNKI" panose="02000500000000000000" charset="-122"/>
              </a:rPr>
              <a:t>缺页率</a:t>
            </a:r>
            <a:r>
              <a:rPr lang="en-US" altLang="zh-CN" sz="2400">
                <a:solidFill>
                  <a:srgbClr val="FF0000"/>
                </a:solidFill>
                <a:latin typeface="华光魏体_CNKI" panose="02000500000000000000" charset="-122"/>
                <a:ea typeface="华光魏体_CNKI" panose="02000500000000000000" charset="-122"/>
              </a:rPr>
              <a:t>f</a:t>
            </a:r>
            <a:endParaRPr lang="en-US" altLang="zh-CN" sz="2400">
              <a:solidFill>
                <a:srgbClr val="FF0000"/>
              </a:solidFill>
              <a:latin typeface="华光魏体_CNKI" panose="02000500000000000000" charset="-122"/>
              <a:ea typeface="华光魏体_CNKI" panose="02000500000000000000" charset="-122"/>
            </a:endParaRPr>
          </a:p>
          <a:p>
            <a:pPr algn="ctr"/>
            <a:r>
              <a:rPr lang="en-US" altLang="zh-CN" sz="2400">
                <a:solidFill>
                  <a:srgbClr val="FF0000"/>
                </a:solidFill>
                <a:latin typeface="华光魏体_CNKI" panose="02000500000000000000" charset="-122"/>
                <a:ea typeface="华光魏体_CNKI" panose="02000500000000000000" charset="-122"/>
              </a:rPr>
              <a:t>f=F/A</a:t>
            </a:r>
            <a:endParaRPr lang="en-US" altLang="zh-CN" sz="24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F:Fault</a:t>
            </a:r>
            <a:r>
              <a:rPr lang="zh-CN" altLang="en-US" sz="2000">
                <a:solidFill>
                  <a:srgbClr val="FF0000"/>
                </a:solidFill>
                <a:latin typeface="华光魏体_CNKI" panose="02000500000000000000" charset="-122"/>
                <a:ea typeface="华光魏体_CNKI" panose="02000500000000000000" charset="-122"/>
              </a:rPr>
              <a:t>的次数，即页面不在内存，需要从外存调入的次数；</a:t>
            </a:r>
            <a:endParaRPr lang="zh-CN" altLang="en-US" sz="2000">
              <a:solidFill>
                <a:srgbClr val="FF0000"/>
              </a:solidFill>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en-US" altLang="zh-CN" sz="2000">
                <a:solidFill>
                  <a:srgbClr val="FF0000"/>
                </a:solidFill>
                <a:latin typeface="华光魏体_CNKI" panose="02000500000000000000" charset="-122"/>
                <a:ea typeface="华光魏体_CNKI" panose="02000500000000000000" charset="-122"/>
              </a:rPr>
              <a:t>A:</a:t>
            </a:r>
            <a:r>
              <a:rPr lang="zh-CN" altLang="en-US" sz="2000">
                <a:solidFill>
                  <a:srgbClr val="FF0000"/>
                </a:solidFill>
                <a:latin typeface="华光魏体_CNKI" panose="02000500000000000000" charset="-122"/>
                <a:ea typeface="华光魏体_CNKI" panose="02000500000000000000" charset="-122"/>
              </a:rPr>
              <a:t>总的页面访问</a:t>
            </a:r>
            <a:r>
              <a:rPr lang="zh-CN" altLang="en-US" sz="2000">
                <a:solidFill>
                  <a:srgbClr val="FF0000"/>
                </a:solidFill>
                <a:latin typeface="华光魏体_CNKI" panose="02000500000000000000" charset="-122"/>
                <a:ea typeface="华光魏体_CNKI" panose="02000500000000000000" charset="-122"/>
              </a:rPr>
              <a:t>次数</a:t>
            </a:r>
            <a:endParaRPr lang="zh-CN" altLang="en-US" sz="2000">
              <a:solidFill>
                <a:srgbClr val="FF0000"/>
              </a:solidFill>
              <a:latin typeface="华光魏体_CNKI" panose="02000500000000000000" charset="-122"/>
              <a:ea typeface="华光魏体_CNKI" panose="02000500000000000000" charset="-122"/>
            </a:endParaRPr>
          </a:p>
        </p:txBody>
      </p:sp>
      <p:sp>
        <p:nvSpPr>
          <p:cNvPr id="3" name="文本框 2"/>
          <p:cNvSpPr txBox="1"/>
          <p:nvPr/>
        </p:nvSpPr>
        <p:spPr>
          <a:xfrm>
            <a:off x="3134995" y="6397625"/>
            <a:ext cx="8637270" cy="460375"/>
          </a:xfrm>
          <a:prstGeom prst="rect">
            <a:avLst/>
          </a:prstGeom>
          <a:noFill/>
        </p:spPr>
        <p:txBody>
          <a:bodyPr wrap="square" rtlCol="0" anchor="t">
            <a:spAutoFit/>
          </a:bodyPr>
          <a:p>
            <a:r>
              <a:rPr kumimoji="1" lang="zh-CN" altLang="en-US" sz="2400" b="1" dirty="0">
                <a:solidFill>
                  <a:srgbClr val="FF3300"/>
                </a:solidFill>
                <a:sym typeface="+mn-ea"/>
              </a:rPr>
              <a:t>问：</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发生了几次缺页中断？缺页率多少？</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9</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次中断</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缺页率</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9/20=0.45</a:t>
            </a:r>
            <a:endParaRPr kumimoji="1" lang="en-US" altLang="zh-CN" sz="2000" dirty="0">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23" name="Group 3"/>
          <p:cNvGraphicFramePr>
            <a:graphicFrameLocks noGrp="1"/>
          </p:cNvGraphicFramePr>
          <p:nvPr/>
        </p:nvGraphicFramePr>
        <p:xfrm>
          <a:off x="30097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 name="Rectangle 13"/>
          <p:cNvSpPr>
            <a:spLocks noChangeArrowheads="1"/>
          </p:cNvSpPr>
          <p:nvPr/>
        </p:nvSpPr>
        <p:spPr bwMode="auto">
          <a:xfrm>
            <a:off x="2933517" y="4070937"/>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dirty="0">
                <a:solidFill>
                  <a:srgbClr val="0000FF"/>
                </a:solidFill>
                <a:latin typeface="Times New Roman" panose="02020603050405020304" charset="0"/>
                <a:cs typeface="Times New Roman" panose="02020603050405020304" charset="0"/>
              </a:rPr>
              <a:t> 7    0    1    2   0  3   0   4   2  3  0  3  2  1  2  0  1  7  0  1</a:t>
            </a:r>
            <a:endParaRPr lang="en-US" altLang="zh-CN" sz="2800" dirty="0">
              <a:solidFill>
                <a:srgbClr val="0000FF"/>
              </a:solidFill>
              <a:latin typeface="Times New Roman" panose="02020603050405020304" charset="0"/>
              <a:cs typeface="Times New Roman" panose="02020603050405020304" charset="0"/>
            </a:endParaRPr>
          </a:p>
        </p:txBody>
      </p:sp>
      <p:graphicFrame>
        <p:nvGraphicFramePr>
          <p:cNvPr id="26" name="Group 14"/>
          <p:cNvGraphicFramePr>
            <a:graphicFrameLocks noGrp="1"/>
          </p:cNvGraphicFramePr>
          <p:nvPr/>
        </p:nvGraphicFramePr>
        <p:xfrm>
          <a:off x="35431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 name="Group 24"/>
          <p:cNvGraphicFramePr>
            <a:graphicFrameLocks noGrp="1"/>
          </p:cNvGraphicFramePr>
          <p:nvPr/>
        </p:nvGraphicFramePr>
        <p:xfrm>
          <a:off x="40765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 name="Group 34"/>
          <p:cNvGraphicFramePr>
            <a:graphicFrameLocks noGrp="1"/>
          </p:cNvGraphicFramePr>
          <p:nvPr/>
        </p:nvGraphicFramePr>
        <p:xfrm>
          <a:off x="4609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9" name="Group 44"/>
          <p:cNvGraphicFramePr>
            <a:graphicFrameLocks noGrp="1"/>
          </p:cNvGraphicFramePr>
          <p:nvPr/>
        </p:nvGraphicFramePr>
        <p:xfrm>
          <a:off x="5371917" y="4604337"/>
          <a:ext cx="381000" cy="1524001"/>
        </p:xfrm>
        <a:graphic>
          <a:graphicData uri="http://schemas.openxmlformats.org/drawingml/2006/table">
            <a:tbl>
              <a:tblPr/>
              <a:tblGrid>
                <a:gridCol w="381000"/>
              </a:tblGrid>
              <a:tr h="4714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54"/>
          <p:cNvGraphicFramePr>
            <a:graphicFrameLocks noGrp="1"/>
          </p:cNvGraphicFramePr>
          <p:nvPr/>
        </p:nvGraphicFramePr>
        <p:xfrm>
          <a:off x="6286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4</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64"/>
          <p:cNvGraphicFramePr>
            <a:graphicFrameLocks noGrp="1"/>
          </p:cNvGraphicFramePr>
          <p:nvPr/>
        </p:nvGraphicFramePr>
        <p:xfrm>
          <a:off x="7429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3</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 name="Group 74"/>
          <p:cNvGraphicFramePr>
            <a:graphicFrameLocks noGrp="1"/>
          </p:cNvGraphicFramePr>
          <p:nvPr/>
        </p:nvGraphicFramePr>
        <p:xfrm>
          <a:off x="85723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2</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 name="Group 84"/>
          <p:cNvGraphicFramePr>
            <a:graphicFrameLocks noGrp="1"/>
          </p:cNvGraphicFramePr>
          <p:nvPr/>
        </p:nvGraphicFramePr>
        <p:xfrm>
          <a:off x="9943917" y="4604337"/>
          <a:ext cx="381000" cy="1524000"/>
        </p:xfrm>
        <a:graphic>
          <a:graphicData uri="http://schemas.openxmlformats.org/drawingml/2006/table">
            <a:tbl>
              <a:tblPr/>
              <a:tblGrid>
                <a:gridCol w="3810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rPr>
                        <a:t>7</a:t>
                      </a:r>
                      <a:endParaRPr kumimoji="0" lang="en-US" altLang="zh-CN" sz="2400" b="1" i="0" u="none" strike="noStrike" cap="none" normalizeH="0" baseline="0">
                        <a:ln>
                          <a:noFill/>
                        </a:ln>
                        <a:solidFill>
                          <a:srgbClr val="0000FF"/>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0</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rPr>
                        <a:t>1</a:t>
                      </a:r>
                      <a:endParaRPr kumimoji="0" lang="en-US" altLang="zh-CN" sz="2400" b="1" i="0" u="none" strike="noStrike" cap="none" normalizeH="0" baseline="0">
                        <a:ln>
                          <a:noFill/>
                        </a:ln>
                        <a:solidFill>
                          <a:srgbClr val="CC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FIFO</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50" name="内容占位符 2"/>
          <p:cNvSpPr>
            <a:spLocks noGrp="1"/>
          </p:cNvSpPr>
          <p:nvPr/>
        </p:nvSpPr>
        <p:spPr>
          <a:xfrm>
            <a:off x="4011294" y="1908887"/>
            <a:ext cx="7543801" cy="17891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a:buFont typeface="Wingdings" panose="05000000000000000000" charset="0"/>
              <a:buChar char="p"/>
            </a:pPr>
            <a:r>
              <a:rPr lang="zh-CN" altLang="en-US" sz="2000" dirty="0">
                <a:latin typeface="华光魏体_CNKI" panose="02000500000000000000" charset="-122"/>
                <a:ea typeface="华光魏体_CNKI" panose="02000500000000000000" charset="-122"/>
              </a:rPr>
              <a:t>总是选择进程中驻留时间最长的一页淘汰</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即：先进入内存的页面先淘汰出内存</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理由是，最早调入内存的页，不再被使用的可能性比最近调入内存的页要大</a:t>
            </a:r>
            <a:endParaRPr lang="zh-CN" altLang="en-US" sz="2000" dirty="0">
              <a:latin typeface="华光魏体_CNKI" panose="02000500000000000000" charset="-122"/>
              <a:ea typeface="华光魏体_CNKI" panose="02000500000000000000" charset="-122"/>
            </a:endParaRPr>
          </a:p>
          <a:p>
            <a:endParaRPr lang="zh-CN" altLang="en-US" sz="2000" dirty="0">
              <a:latin typeface="华光魏体_CNKI" panose="02000500000000000000" charset="-122"/>
              <a:ea typeface="华光魏体_CNKI" panose="02000500000000000000" charset="-122"/>
            </a:endParaRPr>
          </a:p>
        </p:txBody>
      </p:sp>
      <p:graphicFrame>
        <p:nvGraphicFramePr>
          <p:cNvPr id="51" name="Group 4"/>
          <p:cNvGraphicFramePr>
            <a:graphicFrameLocks noGrp="1"/>
          </p:cNvGraphicFramePr>
          <p:nvPr/>
        </p:nvGraphicFramePr>
        <p:xfrm>
          <a:off x="38277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 name="Rectangle 14"/>
          <p:cNvSpPr>
            <a:spLocks noChangeArrowheads="1"/>
          </p:cNvSpPr>
          <p:nvPr/>
        </p:nvSpPr>
        <p:spPr bwMode="auto">
          <a:xfrm>
            <a:off x="3751517" y="3382396"/>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0000FF"/>
                </a:solidFill>
                <a:latin typeface="Times New Roman" panose="02020603050405020304" charset="0"/>
              </a:rPr>
              <a:t> 7   0   1   2  0 3   0   4   2   3   0   3 2  1  2  0  1  7   0   1</a:t>
            </a:r>
            <a:endParaRPr lang="en-US" altLang="zh-CN" sz="2800">
              <a:solidFill>
                <a:srgbClr val="0000FF"/>
              </a:solidFill>
              <a:latin typeface="Times New Roman" panose="02020603050405020304" charset="0"/>
            </a:endParaRPr>
          </a:p>
        </p:txBody>
      </p:sp>
      <p:graphicFrame>
        <p:nvGraphicFramePr>
          <p:cNvPr id="53" name="Group 15"/>
          <p:cNvGraphicFramePr>
            <a:graphicFrameLocks noGrp="1"/>
          </p:cNvGraphicFramePr>
          <p:nvPr/>
        </p:nvGraphicFramePr>
        <p:xfrm>
          <a:off x="42849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 name="Group 25"/>
          <p:cNvGraphicFramePr>
            <a:graphicFrameLocks noGrp="1"/>
          </p:cNvGraphicFramePr>
          <p:nvPr/>
        </p:nvGraphicFramePr>
        <p:xfrm>
          <a:off x="4742117" y="3915796"/>
          <a:ext cx="304800" cy="15017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 name="Group 35"/>
          <p:cNvGraphicFramePr>
            <a:graphicFrameLocks noGrp="1"/>
          </p:cNvGraphicFramePr>
          <p:nvPr/>
        </p:nvGraphicFramePr>
        <p:xfrm>
          <a:off x="5199317" y="3915796"/>
          <a:ext cx="304800" cy="1527175"/>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6" name="Group 45"/>
          <p:cNvGraphicFramePr>
            <a:graphicFrameLocks noGrp="1"/>
          </p:cNvGraphicFramePr>
          <p:nvPr/>
        </p:nvGraphicFramePr>
        <p:xfrm>
          <a:off x="5808917" y="3915796"/>
          <a:ext cx="304800" cy="1563688"/>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7" name="Group 55"/>
          <p:cNvGraphicFramePr>
            <a:graphicFrameLocks noGrp="1"/>
          </p:cNvGraphicFramePr>
          <p:nvPr/>
        </p:nvGraphicFramePr>
        <p:xfrm>
          <a:off x="6266117" y="3915796"/>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 name="Group 65"/>
          <p:cNvGraphicFramePr>
            <a:graphicFrameLocks noGrp="1"/>
          </p:cNvGraphicFramePr>
          <p:nvPr/>
        </p:nvGraphicFramePr>
        <p:xfrm>
          <a:off x="6723317" y="3915796"/>
          <a:ext cx="304800" cy="1555750"/>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9" name="Group 75"/>
          <p:cNvGraphicFramePr>
            <a:graphicFrameLocks noGrp="1"/>
          </p:cNvGraphicFramePr>
          <p:nvPr/>
        </p:nvGraphicFramePr>
        <p:xfrm>
          <a:off x="7180517" y="3915796"/>
          <a:ext cx="304800" cy="1577976"/>
        </p:xfrm>
        <a:graphic>
          <a:graphicData uri="http://schemas.openxmlformats.org/drawingml/2006/table">
            <a:tbl>
              <a:tblPr/>
              <a:tblGrid>
                <a:gridCol w="304800"/>
              </a:tblGrid>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0" name="Group 85"/>
          <p:cNvGraphicFramePr>
            <a:graphicFrameLocks noGrp="1"/>
          </p:cNvGraphicFramePr>
          <p:nvPr/>
        </p:nvGraphicFramePr>
        <p:xfrm>
          <a:off x="76377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 name="Rectangle 95"/>
          <p:cNvSpPr>
            <a:spLocks noChangeArrowheads="1"/>
          </p:cNvSpPr>
          <p:nvPr/>
        </p:nvSpPr>
        <p:spPr bwMode="auto">
          <a:xfrm>
            <a:off x="51993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CC0000"/>
                </a:solidFill>
                <a:latin typeface="Times New Roman" panose="02020603050405020304" charset="0"/>
              </a:rPr>
              <a:t>7</a:t>
            </a:r>
            <a:endParaRPr lang="en-US" altLang="zh-CN" sz="2800">
              <a:solidFill>
                <a:srgbClr val="CC0000"/>
              </a:solidFill>
              <a:latin typeface="Times New Roman" panose="02020603050405020304" charset="0"/>
            </a:endParaRPr>
          </a:p>
        </p:txBody>
      </p:sp>
      <p:sp>
        <p:nvSpPr>
          <p:cNvPr id="62" name="Rectangle 96"/>
          <p:cNvSpPr>
            <a:spLocks noChangeArrowheads="1"/>
          </p:cNvSpPr>
          <p:nvPr/>
        </p:nvSpPr>
        <p:spPr bwMode="auto">
          <a:xfrm>
            <a:off x="5751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63" name="Rectangle 97"/>
          <p:cNvSpPr>
            <a:spLocks noChangeArrowheads="1"/>
          </p:cNvSpPr>
          <p:nvPr/>
        </p:nvSpPr>
        <p:spPr bwMode="auto">
          <a:xfrm>
            <a:off x="62661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64" name="Rectangle 98"/>
          <p:cNvSpPr>
            <a:spLocks noChangeArrowheads="1"/>
          </p:cNvSpPr>
          <p:nvPr/>
        </p:nvSpPr>
        <p:spPr bwMode="auto">
          <a:xfrm>
            <a:off x="67233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65" name="Rectangle 99"/>
          <p:cNvSpPr>
            <a:spLocks noChangeArrowheads="1"/>
          </p:cNvSpPr>
          <p:nvPr/>
        </p:nvSpPr>
        <p:spPr bwMode="auto">
          <a:xfrm>
            <a:off x="7123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66" name="Rectangle 100"/>
          <p:cNvSpPr>
            <a:spLocks noChangeArrowheads="1"/>
          </p:cNvSpPr>
          <p:nvPr/>
        </p:nvSpPr>
        <p:spPr bwMode="auto">
          <a:xfrm>
            <a:off x="75805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graphicFrame>
        <p:nvGraphicFramePr>
          <p:cNvPr id="67" name="Group 101"/>
          <p:cNvGraphicFramePr>
            <a:graphicFrameLocks noGrp="1"/>
          </p:cNvGraphicFramePr>
          <p:nvPr/>
        </p:nvGraphicFramePr>
        <p:xfrm>
          <a:off x="8094917" y="3893571"/>
          <a:ext cx="304800" cy="1600200"/>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 name="Group 111"/>
          <p:cNvGraphicFramePr>
            <a:graphicFrameLocks noGrp="1"/>
          </p:cNvGraphicFramePr>
          <p:nvPr/>
        </p:nvGraphicFramePr>
        <p:xfrm>
          <a:off x="9085517" y="3915796"/>
          <a:ext cx="304800" cy="15525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 name="Group 121"/>
          <p:cNvGraphicFramePr>
            <a:graphicFrameLocks noGrp="1"/>
          </p:cNvGraphicFramePr>
          <p:nvPr/>
        </p:nvGraphicFramePr>
        <p:xfrm>
          <a:off x="94665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0" name="Group 131"/>
          <p:cNvGraphicFramePr>
            <a:graphicFrameLocks noGrp="1"/>
          </p:cNvGraphicFramePr>
          <p:nvPr/>
        </p:nvGraphicFramePr>
        <p:xfrm>
          <a:off x="105333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 name="Group 141"/>
          <p:cNvGraphicFramePr>
            <a:graphicFrameLocks noGrp="1"/>
          </p:cNvGraphicFramePr>
          <p:nvPr/>
        </p:nvGraphicFramePr>
        <p:xfrm>
          <a:off x="109905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2" name="Group 151"/>
          <p:cNvGraphicFramePr>
            <a:graphicFrameLocks noGrp="1"/>
          </p:cNvGraphicFramePr>
          <p:nvPr/>
        </p:nvGraphicFramePr>
        <p:xfrm>
          <a:off x="11447717" y="3893571"/>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 name="Rectangle 161"/>
          <p:cNvSpPr>
            <a:spLocks noChangeArrowheads="1"/>
          </p:cNvSpPr>
          <p:nvPr/>
        </p:nvSpPr>
        <p:spPr bwMode="auto">
          <a:xfrm>
            <a:off x="80949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4</a:t>
            </a:r>
            <a:endParaRPr lang="en-US" altLang="zh-CN" sz="2800">
              <a:solidFill>
                <a:srgbClr val="CC0000"/>
              </a:solidFill>
              <a:latin typeface="Times New Roman" panose="02020603050405020304" charset="0"/>
            </a:endParaRPr>
          </a:p>
        </p:txBody>
      </p:sp>
      <p:sp>
        <p:nvSpPr>
          <p:cNvPr id="74" name="Rectangle 162"/>
          <p:cNvSpPr>
            <a:spLocks noChangeArrowheads="1"/>
          </p:cNvSpPr>
          <p:nvPr/>
        </p:nvSpPr>
        <p:spPr bwMode="auto">
          <a:xfrm>
            <a:off x="9085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75" name="Rectangle 163"/>
          <p:cNvSpPr>
            <a:spLocks noChangeArrowheads="1"/>
          </p:cNvSpPr>
          <p:nvPr/>
        </p:nvSpPr>
        <p:spPr bwMode="auto">
          <a:xfrm>
            <a:off x="9466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76" name="Rectangle 164"/>
          <p:cNvSpPr>
            <a:spLocks noChangeArrowheads="1"/>
          </p:cNvSpPr>
          <p:nvPr/>
        </p:nvSpPr>
        <p:spPr bwMode="auto">
          <a:xfrm>
            <a:off x="10552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77" name="Rectangle 165"/>
          <p:cNvSpPr>
            <a:spLocks noChangeArrowheads="1"/>
          </p:cNvSpPr>
          <p:nvPr/>
        </p:nvSpPr>
        <p:spPr bwMode="auto">
          <a:xfrm>
            <a:off x="10990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78" name="Rectangle 166"/>
          <p:cNvSpPr>
            <a:spLocks noChangeArrowheads="1"/>
          </p:cNvSpPr>
          <p:nvPr/>
        </p:nvSpPr>
        <p:spPr bwMode="auto">
          <a:xfrm>
            <a:off x="11466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10" name="文本框 9"/>
          <p:cNvSpPr txBox="1"/>
          <p:nvPr/>
        </p:nvSpPr>
        <p:spPr>
          <a:xfrm>
            <a:off x="3921125" y="6238875"/>
            <a:ext cx="8079740" cy="398780"/>
          </a:xfrm>
          <a:prstGeom prst="rect">
            <a:avLst/>
          </a:prstGeom>
          <a:noFill/>
        </p:spPr>
        <p:txBody>
          <a:bodyPr wrap="square" rtlCol="0" anchor="t">
            <a:spAutoFit/>
          </a:bodyPr>
          <a:p>
            <a:pPr lvl="1" eaLnBrk="1" hangingPunct="1"/>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发生了</a:t>
            </a:r>
            <a:r>
              <a:rPr kumimoji="1" lang="zh-CN" altLang="en-US" sz="2000" b="1" u="sng" dirty="0">
                <a:latin typeface="华光魏体_CNKI" panose="02000500000000000000" charset="-122"/>
                <a:ea typeface="华光魏体_CNKI" panose="02000500000000000000" charset="-122"/>
                <a:cs typeface="华光魏体_CNKI" panose="02000500000000000000" charset="-122"/>
                <a:sym typeface="+mn-ea"/>
              </a:rPr>
              <a:t> </a:t>
            </a:r>
            <a:r>
              <a:rPr kumimoji="1" lang="en-US" altLang="zh-CN" sz="2000" b="1" u="sng" dirty="0">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次缺页中断，缺页率</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缺页次数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访问次数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000" b="1" u="sng" dirty="0">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000" b="1" u="sng"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b="1" u="sng" dirty="0">
              <a:solidFill>
                <a:srgbClr val="CC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linds(horizontal)">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slide(fromBottom)">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slide(fromBottom)">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slide(fromBottom)">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linds(horizontal)">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slide(fromBottom)">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blinds(horizontal)">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slide(fromBottom)">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blinds(horizontal)">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slide(fromBottom)">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blinds(horizontal)">
                                      <p:cBhvr>
                                        <p:cTn id="87" dur="500"/>
                                        <p:tgtEl>
                                          <p:spTgt spid="67"/>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slide(fromBottom)">
                                      <p:cBhvr>
                                        <p:cTn id="92" dur="500"/>
                                        <p:tgtEl>
                                          <p:spTgt spid="7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blinds(horizontal)">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slide(fromBottom)">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blinds(horizontal)">
                                      <p:cBhvr>
                                        <p:cTn id="107" dur="500"/>
                                        <p:tgtEl>
                                          <p:spTgt spid="6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slide(fromBottom)">
                                      <p:cBhvr>
                                        <p:cTn id="112" dur="5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slide(fromBottom)">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blinds(horizontal)">
                                      <p:cBhvr>
                                        <p:cTn id="127" dur="5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4" fill="hold" grpId="0" nodeType="clickEffect">
                                  <p:stCondLst>
                                    <p:cond delay="0"/>
                                  </p:stCondLst>
                                  <p:childTnLst>
                                    <p:set>
                                      <p:cBhvr>
                                        <p:cTn id="131" dur="1" fill="hold">
                                          <p:stCondLst>
                                            <p:cond delay="0"/>
                                          </p:stCondLst>
                                        </p:cTn>
                                        <p:tgtEl>
                                          <p:spTgt spid="77"/>
                                        </p:tgtEl>
                                        <p:attrNameLst>
                                          <p:attrName>style.visibility</p:attrName>
                                        </p:attrNameLst>
                                      </p:cBhvr>
                                      <p:to>
                                        <p:strVal val="visible"/>
                                      </p:to>
                                    </p:set>
                                    <p:animEffect transition="in" filter="slide(fromBottom)">
                                      <p:cBhvr>
                                        <p:cTn id="132" dur="500"/>
                                        <p:tgtEl>
                                          <p:spTgt spid="77"/>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blinds(horizontal)">
                                      <p:cBhvr>
                                        <p:cTn id="137" dur="500"/>
                                        <p:tgtEl>
                                          <p:spTgt spid="72"/>
                                        </p:tgtEl>
                                      </p:cBhvr>
                                    </p:animEffect>
                                  </p:childTnLst>
                                </p:cTn>
                              </p:par>
                            </p:childTnLst>
                          </p:cTn>
                        </p:par>
                      </p:childTnLst>
                    </p:cTn>
                  </p:par>
                  <p:par>
                    <p:cTn id="138" fill="hold">
                      <p:stCondLst>
                        <p:cond delay="indefinite"/>
                      </p:stCondLst>
                      <p:childTnLst>
                        <p:par>
                          <p:cTn id="139" fill="hold">
                            <p:stCondLst>
                              <p:cond delay="0"/>
                            </p:stCondLst>
                            <p:childTnLst>
                              <p:par>
                                <p:cTn id="140" presetID="12" presetClass="entr" presetSubtype="4" fill="hold" grpId="0"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slide(fromBottom)">
                                      <p:cBhvr>
                                        <p:cTn id="1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P spid="61" grpId="0" autoUpdateAnimBg="0"/>
      <p:bldP spid="62" grpId="0" autoUpdateAnimBg="0"/>
      <p:bldP spid="63" grpId="0" autoUpdateAnimBg="0"/>
      <p:bldP spid="64" grpId="0" autoUpdateAnimBg="0"/>
      <p:bldP spid="65" grpId="0" autoUpdateAnimBg="0"/>
      <p:bldP spid="66" grpId="0" autoUpdateAnimBg="0"/>
      <p:bldP spid="73" grpId="0" autoUpdateAnimBg="0"/>
      <p:bldP spid="74" grpId="0" autoUpdateAnimBg="0"/>
      <p:bldP spid="75" grpId="0" autoUpdateAnimBg="0"/>
      <p:bldP spid="76" grpId="0" autoUpdateAnimBg="0"/>
      <p:bldP spid="77" grpId="0" autoUpdateAnimBg="0"/>
      <p:bldP spid="7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两种典型的场景：</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400">
                <a:solidFill>
                  <a:srgbClr val="7030A0"/>
                </a:solidFill>
                <a:latin typeface="华光魏体_CNKI" panose="02000500000000000000" charset="-122"/>
                <a:ea typeface="华光魏体_CNKI" panose="02000500000000000000" charset="-122"/>
              </a:rPr>
              <a:t>场景一：作业很大，例如：游戏、电影</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必须把所有的模型和关卡一次性的</a:t>
            </a:r>
            <a:r>
              <a:rPr lang="zh-CN" altLang="en-US" sz="2400">
                <a:solidFill>
                  <a:schemeClr val="tx1"/>
                </a:solidFill>
                <a:latin typeface="华光魏体_CNKI" panose="02000500000000000000" charset="-122"/>
                <a:ea typeface="华光魏体_CNKI" panose="02000500000000000000" charset="-122"/>
              </a:rPr>
              <a:t>整体都装入</a:t>
            </a:r>
            <a:r>
              <a:rPr lang="zh-CN" altLang="en-US" sz="2400">
                <a:solidFill>
                  <a:schemeClr val="tx1"/>
                </a:solidFill>
                <a:latin typeface="华光魏体_CNKI" panose="02000500000000000000" charset="-122"/>
                <a:ea typeface="华光魏体_CNKI" panose="02000500000000000000" charset="-122"/>
              </a:rPr>
              <a:t>内存</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400">
                <a:solidFill>
                  <a:srgbClr val="7030A0"/>
                </a:solidFill>
                <a:latin typeface="华光魏体_CNKI" panose="02000500000000000000" charset="-122"/>
                <a:ea typeface="华光魏体_CNKI" panose="02000500000000000000" charset="-122"/>
              </a:rPr>
              <a:t>场景二：有很多作业需要执行</a:t>
            </a:r>
            <a:endParaRPr lang="zh-CN" altLang="en-US" sz="2400">
              <a:solidFill>
                <a:srgbClr val="7030A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用户在同一时间打开了很多应用，这些应用必须都放入内存才能开始</a:t>
            </a:r>
            <a:r>
              <a:rPr lang="zh-CN" altLang="en-US" sz="2400">
                <a:solidFill>
                  <a:schemeClr val="tx1"/>
                </a:solidFill>
                <a:latin typeface="华光魏体_CNKI" panose="02000500000000000000" charset="-122"/>
                <a:ea typeface="华光魏体_CNKI" panose="02000500000000000000" charset="-122"/>
              </a:rPr>
              <a:t>执行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FIFO</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50" name="内容占位符 2"/>
          <p:cNvSpPr>
            <a:spLocks noGrp="1"/>
          </p:cNvSpPr>
          <p:nvPr/>
        </p:nvSpPr>
        <p:spPr>
          <a:xfrm>
            <a:off x="4011294" y="1908887"/>
            <a:ext cx="7543801" cy="17891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a:buFont typeface="Wingdings" panose="05000000000000000000" charset="0"/>
              <a:buChar char="p"/>
            </a:pPr>
            <a:r>
              <a:rPr lang="zh-CN" altLang="en-US" sz="2000" dirty="0">
                <a:latin typeface="华光魏体_CNKI" panose="02000500000000000000" charset="-122"/>
                <a:ea typeface="华光魏体_CNKI" panose="02000500000000000000" charset="-122"/>
              </a:rPr>
              <a:t>总是选择进程中驻留时间最长的一页淘汰</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即：先进入内存的页面先淘汰出内存</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理由是，最早调入内存的页，不再被使用的可能性比最近调入内存的页要大</a:t>
            </a:r>
            <a:endParaRPr lang="zh-CN" altLang="en-US" sz="2000" dirty="0">
              <a:latin typeface="华光魏体_CNKI" panose="02000500000000000000" charset="-122"/>
              <a:ea typeface="华光魏体_CNKI" panose="02000500000000000000" charset="-122"/>
            </a:endParaRPr>
          </a:p>
          <a:p>
            <a:endParaRPr lang="zh-CN" altLang="en-US" sz="2000" dirty="0">
              <a:latin typeface="华光魏体_CNKI" panose="02000500000000000000" charset="-122"/>
              <a:ea typeface="华光魏体_CNKI" panose="02000500000000000000" charset="-122"/>
            </a:endParaRPr>
          </a:p>
        </p:txBody>
      </p:sp>
      <p:graphicFrame>
        <p:nvGraphicFramePr>
          <p:cNvPr id="51" name="Group 4"/>
          <p:cNvGraphicFramePr>
            <a:graphicFrameLocks noGrp="1"/>
          </p:cNvGraphicFramePr>
          <p:nvPr/>
        </p:nvGraphicFramePr>
        <p:xfrm>
          <a:off x="38277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 name="Rectangle 14"/>
          <p:cNvSpPr>
            <a:spLocks noChangeArrowheads="1"/>
          </p:cNvSpPr>
          <p:nvPr/>
        </p:nvSpPr>
        <p:spPr bwMode="auto">
          <a:xfrm>
            <a:off x="3751517" y="3382396"/>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0000FF"/>
                </a:solidFill>
                <a:latin typeface="Times New Roman" panose="02020603050405020304" charset="0"/>
              </a:rPr>
              <a:t> 7   0   1   2  0 3   0   4   2   3   0   3 2  1  2  0  1  7   0   1</a:t>
            </a:r>
            <a:endParaRPr lang="en-US" altLang="zh-CN" sz="2800">
              <a:solidFill>
                <a:srgbClr val="0000FF"/>
              </a:solidFill>
              <a:latin typeface="Times New Roman" panose="02020603050405020304" charset="0"/>
            </a:endParaRPr>
          </a:p>
        </p:txBody>
      </p:sp>
      <p:graphicFrame>
        <p:nvGraphicFramePr>
          <p:cNvPr id="53" name="Group 15"/>
          <p:cNvGraphicFramePr>
            <a:graphicFrameLocks noGrp="1"/>
          </p:cNvGraphicFramePr>
          <p:nvPr/>
        </p:nvGraphicFramePr>
        <p:xfrm>
          <a:off x="42849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 name="Group 25"/>
          <p:cNvGraphicFramePr>
            <a:graphicFrameLocks noGrp="1"/>
          </p:cNvGraphicFramePr>
          <p:nvPr/>
        </p:nvGraphicFramePr>
        <p:xfrm>
          <a:off x="4742117" y="3915796"/>
          <a:ext cx="304800" cy="15017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 name="Group 35"/>
          <p:cNvGraphicFramePr>
            <a:graphicFrameLocks noGrp="1"/>
          </p:cNvGraphicFramePr>
          <p:nvPr/>
        </p:nvGraphicFramePr>
        <p:xfrm>
          <a:off x="5199317" y="3915796"/>
          <a:ext cx="304800" cy="1527175"/>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6" name="Group 45"/>
          <p:cNvGraphicFramePr>
            <a:graphicFrameLocks noGrp="1"/>
          </p:cNvGraphicFramePr>
          <p:nvPr/>
        </p:nvGraphicFramePr>
        <p:xfrm>
          <a:off x="5808917" y="3915796"/>
          <a:ext cx="304800" cy="1563688"/>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7" name="Group 55"/>
          <p:cNvGraphicFramePr>
            <a:graphicFrameLocks noGrp="1"/>
          </p:cNvGraphicFramePr>
          <p:nvPr/>
        </p:nvGraphicFramePr>
        <p:xfrm>
          <a:off x="6266117" y="3915796"/>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 name="Group 65"/>
          <p:cNvGraphicFramePr>
            <a:graphicFrameLocks noGrp="1"/>
          </p:cNvGraphicFramePr>
          <p:nvPr/>
        </p:nvGraphicFramePr>
        <p:xfrm>
          <a:off x="6723317" y="3915796"/>
          <a:ext cx="304800" cy="1555750"/>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9" name="Group 75"/>
          <p:cNvGraphicFramePr>
            <a:graphicFrameLocks noGrp="1"/>
          </p:cNvGraphicFramePr>
          <p:nvPr/>
        </p:nvGraphicFramePr>
        <p:xfrm>
          <a:off x="7180517" y="3915796"/>
          <a:ext cx="304800" cy="1577976"/>
        </p:xfrm>
        <a:graphic>
          <a:graphicData uri="http://schemas.openxmlformats.org/drawingml/2006/table">
            <a:tbl>
              <a:tblPr/>
              <a:tblGrid>
                <a:gridCol w="304800"/>
              </a:tblGrid>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0" name="Group 85"/>
          <p:cNvGraphicFramePr>
            <a:graphicFrameLocks noGrp="1"/>
          </p:cNvGraphicFramePr>
          <p:nvPr/>
        </p:nvGraphicFramePr>
        <p:xfrm>
          <a:off x="76377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 name="Rectangle 95"/>
          <p:cNvSpPr>
            <a:spLocks noChangeArrowheads="1"/>
          </p:cNvSpPr>
          <p:nvPr/>
        </p:nvSpPr>
        <p:spPr bwMode="auto">
          <a:xfrm>
            <a:off x="51993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CC0000"/>
                </a:solidFill>
                <a:latin typeface="Times New Roman" panose="02020603050405020304" charset="0"/>
              </a:rPr>
              <a:t>7</a:t>
            </a:r>
            <a:endParaRPr lang="en-US" altLang="zh-CN" sz="2800">
              <a:solidFill>
                <a:srgbClr val="CC0000"/>
              </a:solidFill>
              <a:latin typeface="Times New Roman" panose="02020603050405020304" charset="0"/>
            </a:endParaRPr>
          </a:p>
        </p:txBody>
      </p:sp>
      <p:sp>
        <p:nvSpPr>
          <p:cNvPr id="62" name="Rectangle 96"/>
          <p:cNvSpPr>
            <a:spLocks noChangeArrowheads="1"/>
          </p:cNvSpPr>
          <p:nvPr/>
        </p:nvSpPr>
        <p:spPr bwMode="auto">
          <a:xfrm>
            <a:off x="5751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63" name="Rectangle 97"/>
          <p:cNvSpPr>
            <a:spLocks noChangeArrowheads="1"/>
          </p:cNvSpPr>
          <p:nvPr/>
        </p:nvSpPr>
        <p:spPr bwMode="auto">
          <a:xfrm>
            <a:off x="62661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64" name="Rectangle 98"/>
          <p:cNvSpPr>
            <a:spLocks noChangeArrowheads="1"/>
          </p:cNvSpPr>
          <p:nvPr/>
        </p:nvSpPr>
        <p:spPr bwMode="auto">
          <a:xfrm>
            <a:off x="67233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65" name="Rectangle 99"/>
          <p:cNvSpPr>
            <a:spLocks noChangeArrowheads="1"/>
          </p:cNvSpPr>
          <p:nvPr/>
        </p:nvSpPr>
        <p:spPr bwMode="auto">
          <a:xfrm>
            <a:off x="7123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66" name="Rectangle 100"/>
          <p:cNvSpPr>
            <a:spLocks noChangeArrowheads="1"/>
          </p:cNvSpPr>
          <p:nvPr/>
        </p:nvSpPr>
        <p:spPr bwMode="auto">
          <a:xfrm>
            <a:off x="75805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graphicFrame>
        <p:nvGraphicFramePr>
          <p:cNvPr id="67" name="Group 101"/>
          <p:cNvGraphicFramePr>
            <a:graphicFrameLocks noGrp="1"/>
          </p:cNvGraphicFramePr>
          <p:nvPr/>
        </p:nvGraphicFramePr>
        <p:xfrm>
          <a:off x="8094917" y="3893571"/>
          <a:ext cx="304800" cy="1600200"/>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 name="Group 111"/>
          <p:cNvGraphicFramePr>
            <a:graphicFrameLocks noGrp="1"/>
          </p:cNvGraphicFramePr>
          <p:nvPr/>
        </p:nvGraphicFramePr>
        <p:xfrm>
          <a:off x="9085517" y="3915796"/>
          <a:ext cx="304800" cy="15525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 name="Group 121"/>
          <p:cNvGraphicFramePr>
            <a:graphicFrameLocks noGrp="1"/>
          </p:cNvGraphicFramePr>
          <p:nvPr/>
        </p:nvGraphicFramePr>
        <p:xfrm>
          <a:off x="94665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0" name="Group 131"/>
          <p:cNvGraphicFramePr>
            <a:graphicFrameLocks noGrp="1"/>
          </p:cNvGraphicFramePr>
          <p:nvPr/>
        </p:nvGraphicFramePr>
        <p:xfrm>
          <a:off x="105333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 name="Group 141"/>
          <p:cNvGraphicFramePr>
            <a:graphicFrameLocks noGrp="1"/>
          </p:cNvGraphicFramePr>
          <p:nvPr/>
        </p:nvGraphicFramePr>
        <p:xfrm>
          <a:off x="109905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2" name="Group 151"/>
          <p:cNvGraphicFramePr>
            <a:graphicFrameLocks noGrp="1"/>
          </p:cNvGraphicFramePr>
          <p:nvPr/>
        </p:nvGraphicFramePr>
        <p:xfrm>
          <a:off x="11447717" y="3893571"/>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 name="Rectangle 161"/>
          <p:cNvSpPr>
            <a:spLocks noChangeArrowheads="1"/>
          </p:cNvSpPr>
          <p:nvPr/>
        </p:nvSpPr>
        <p:spPr bwMode="auto">
          <a:xfrm>
            <a:off x="80949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4</a:t>
            </a:r>
            <a:endParaRPr lang="en-US" altLang="zh-CN" sz="2800">
              <a:solidFill>
                <a:srgbClr val="CC0000"/>
              </a:solidFill>
              <a:latin typeface="Times New Roman" panose="02020603050405020304" charset="0"/>
            </a:endParaRPr>
          </a:p>
        </p:txBody>
      </p:sp>
      <p:sp>
        <p:nvSpPr>
          <p:cNvPr id="74" name="Rectangle 162"/>
          <p:cNvSpPr>
            <a:spLocks noChangeArrowheads="1"/>
          </p:cNvSpPr>
          <p:nvPr/>
        </p:nvSpPr>
        <p:spPr bwMode="auto">
          <a:xfrm>
            <a:off x="9085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75" name="Rectangle 163"/>
          <p:cNvSpPr>
            <a:spLocks noChangeArrowheads="1"/>
          </p:cNvSpPr>
          <p:nvPr/>
        </p:nvSpPr>
        <p:spPr bwMode="auto">
          <a:xfrm>
            <a:off x="9466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76" name="Rectangle 164"/>
          <p:cNvSpPr>
            <a:spLocks noChangeArrowheads="1"/>
          </p:cNvSpPr>
          <p:nvPr/>
        </p:nvSpPr>
        <p:spPr bwMode="auto">
          <a:xfrm>
            <a:off x="10552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77" name="Rectangle 165"/>
          <p:cNvSpPr>
            <a:spLocks noChangeArrowheads="1"/>
          </p:cNvSpPr>
          <p:nvPr/>
        </p:nvSpPr>
        <p:spPr bwMode="auto">
          <a:xfrm>
            <a:off x="10990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78" name="Rectangle 166"/>
          <p:cNvSpPr>
            <a:spLocks noChangeArrowheads="1"/>
          </p:cNvSpPr>
          <p:nvPr/>
        </p:nvSpPr>
        <p:spPr bwMode="auto">
          <a:xfrm>
            <a:off x="11466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10" name="文本框 9"/>
          <p:cNvSpPr txBox="1"/>
          <p:nvPr/>
        </p:nvSpPr>
        <p:spPr>
          <a:xfrm>
            <a:off x="3921125" y="6238875"/>
            <a:ext cx="7724140" cy="398780"/>
          </a:xfrm>
          <a:prstGeom prst="rect">
            <a:avLst/>
          </a:prstGeom>
          <a:noFill/>
        </p:spPr>
        <p:txBody>
          <a:bodyPr wrap="square" rtlCol="0" anchor="t">
            <a:spAutoFit/>
          </a:bodyPr>
          <a:p>
            <a:pPr lvl="1" eaLnBrk="1" hangingPunct="1"/>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发生了</a:t>
            </a:r>
            <a:r>
              <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15</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次缺页中断，缺页率</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缺页次数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访问次数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=15/20=</a:t>
            </a:r>
            <a:r>
              <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0.75</a:t>
            </a:r>
            <a:endPar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linds(horizontal)">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slide(fromBottom)">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slide(fromBottom)">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slide(fromBottom)">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linds(horizontal)">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slide(fromBottom)">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blinds(horizontal)">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slide(fromBottom)">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blinds(horizontal)">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slide(fromBottom)">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blinds(horizontal)">
                                      <p:cBhvr>
                                        <p:cTn id="87" dur="500"/>
                                        <p:tgtEl>
                                          <p:spTgt spid="67"/>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slide(fromBottom)">
                                      <p:cBhvr>
                                        <p:cTn id="92" dur="500"/>
                                        <p:tgtEl>
                                          <p:spTgt spid="7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blinds(horizontal)">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slide(fromBottom)">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blinds(horizontal)">
                                      <p:cBhvr>
                                        <p:cTn id="107" dur="500"/>
                                        <p:tgtEl>
                                          <p:spTgt spid="6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slide(fromBottom)">
                                      <p:cBhvr>
                                        <p:cTn id="112" dur="5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slide(fromBottom)">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blinds(horizontal)">
                                      <p:cBhvr>
                                        <p:cTn id="127" dur="5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4" fill="hold" grpId="0" nodeType="clickEffect">
                                  <p:stCondLst>
                                    <p:cond delay="0"/>
                                  </p:stCondLst>
                                  <p:childTnLst>
                                    <p:set>
                                      <p:cBhvr>
                                        <p:cTn id="131" dur="1" fill="hold">
                                          <p:stCondLst>
                                            <p:cond delay="0"/>
                                          </p:stCondLst>
                                        </p:cTn>
                                        <p:tgtEl>
                                          <p:spTgt spid="77"/>
                                        </p:tgtEl>
                                        <p:attrNameLst>
                                          <p:attrName>style.visibility</p:attrName>
                                        </p:attrNameLst>
                                      </p:cBhvr>
                                      <p:to>
                                        <p:strVal val="visible"/>
                                      </p:to>
                                    </p:set>
                                    <p:animEffect transition="in" filter="slide(fromBottom)">
                                      <p:cBhvr>
                                        <p:cTn id="132" dur="500"/>
                                        <p:tgtEl>
                                          <p:spTgt spid="77"/>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blinds(horizontal)">
                                      <p:cBhvr>
                                        <p:cTn id="137" dur="500"/>
                                        <p:tgtEl>
                                          <p:spTgt spid="72"/>
                                        </p:tgtEl>
                                      </p:cBhvr>
                                    </p:animEffect>
                                  </p:childTnLst>
                                </p:cTn>
                              </p:par>
                            </p:childTnLst>
                          </p:cTn>
                        </p:par>
                      </p:childTnLst>
                    </p:cTn>
                  </p:par>
                  <p:par>
                    <p:cTn id="138" fill="hold">
                      <p:stCondLst>
                        <p:cond delay="indefinite"/>
                      </p:stCondLst>
                      <p:childTnLst>
                        <p:par>
                          <p:cTn id="139" fill="hold">
                            <p:stCondLst>
                              <p:cond delay="0"/>
                            </p:stCondLst>
                            <p:childTnLst>
                              <p:par>
                                <p:cTn id="140" presetID="12" presetClass="entr" presetSubtype="4" fill="hold" grpId="0"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slide(fromBottom)">
                                      <p:cBhvr>
                                        <p:cTn id="1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P spid="61" grpId="0" autoUpdateAnimBg="0"/>
      <p:bldP spid="62" grpId="0" autoUpdateAnimBg="0"/>
      <p:bldP spid="63" grpId="0" autoUpdateAnimBg="0"/>
      <p:bldP spid="64" grpId="0" autoUpdateAnimBg="0"/>
      <p:bldP spid="65" grpId="0" autoUpdateAnimBg="0"/>
      <p:bldP spid="66" grpId="0" autoUpdateAnimBg="0"/>
      <p:bldP spid="73" grpId="0" autoUpdateAnimBg="0"/>
      <p:bldP spid="74" grpId="0" autoUpdateAnimBg="0"/>
      <p:bldP spid="75" grpId="0" autoUpdateAnimBg="0"/>
      <p:bldP spid="76" grpId="0" autoUpdateAnimBg="0"/>
      <p:bldP spid="77" grpId="0" autoUpdateAnimBg="0"/>
      <p:bldP spid="7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FIFO</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50" name="内容占位符 2"/>
          <p:cNvSpPr>
            <a:spLocks noGrp="1"/>
          </p:cNvSpPr>
          <p:nvPr/>
        </p:nvSpPr>
        <p:spPr>
          <a:xfrm>
            <a:off x="4011294" y="1908887"/>
            <a:ext cx="7543801" cy="17891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a:buFont typeface="Wingdings" panose="05000000000000000000" charset="0"/>
              <a:buChar char="p"/>
            </a:pPr>
            <a:r>
              <a:rPr lang="zh-CN" altLang="en-US" sz="2000" dirty="0">
                <a:latin typeface="华光魏体_CNKI" panose="02000500000000000000" charset="-122"/>
                <a:ea typeface="华光魏体_CNKI" panose="02000500000000000000" charset="-122"/>
              </a:rPr>
              <a:t>总是选择进程中驻留时间最长的一页淘汰</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即：先进入内存的页面先淘汰出内存</a:t>
            </a:r>
            <a:endParaRPr lang="zh-CN" altLang="en-US" sz="2000" dirty="0">
              <a:latin typeface="华光魏体_CNKI" panose="02000500000000000000" charset="-122"/>
              <a:ea typeface="华光魏体_CNKI" panose="02000500000000000000" charset="-122"/>
            </a:endParaRPr>
          </a:p>
          <a:p>
            <a:pPr>
              <a:buFont typeface="Wingdings" panose="05000000000000000000" charset="0"/>
              <a:buChar char="p"/>
            </a:pPr>
            <a:r>
              <a:rPr lang="zh-CN" altLang="en-US" sz="2000" dirty="0">
                <a:latin typeface="华光魏体_CNKI" panose="02000500000000000000" charset="-122"/>
                <a:ea typeface="华光魏体_CNKI" panose="02000500000000000000" charset="-122"/>
              </a:rPr>
              <a:t>理由是，最早调入内存的页，不再被使用的可能性比最近调入内存的页要大</a:t>
            </a:r>
            <a:endParaRPr lang="zh-CN" altLang="en-US" sz="2000" dirty="0">
              <a:latin typeface="华光魏体_CNKI" panose="02000500000000000000" charset="-122"/>
              <a:ea typeface="华光魏体_CNKI" panose="02000500000000000000" charset="-122"/>
            </a:endParaRPr>
          </a:p>
          <a:p>
            <a:endParaRPr lang="zh-CN" altLang="en-US" sz="2000" dirty="0">
              <a:latin typeface="华光魏体_CNKI" panose="02000500000000000000" charset="-122"/>
              <a:ea typeface="华光魏体_CNKI" panose="02000500000000000000" charset="-122"/>
            </a:endParaRPr>
          </a:p>
        </p:txBody>
      </p:sp>
      <p:graphicFrame>
        <p:nvGraphicFramePr>
          <p:cNvPr id="51" name="Group 4"/>
          <p:cNvGraphicFramePr>
            <a:graphicFrameLocks noGrp="1"/>
          </p:cNvGraphicFramePr>
          <p:nvPr/>
        </p:nvGraphicFramePr>
        <p:xfrm>
          <a:off x="38277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 name="Rectangle 14"/>
          <p:cNvSpPr>
            <a:spLocks noChangeArrowheads="1"/>
          </p:cNvSpPr>
          <p:nvPr/>
        </p:nvSpPr>
        <p:spPr bwMode="auto">
          <a:xfrm>
            <a:off x="3751517" y="3382396"/>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0000FF"/>
                </a:solidFill>
                <a:latin typeface="Times New Roman" panose="02020603050405020304" charset="0"/>
              </a:rPr>
              <a:t> 7   0   1   2  0 3   0   4   2   3   0   3 2  1  2  0  1  7   0   1</a:t>
            </a:r>
            <a:endParaRPr lang="en-US" altLang="zh-CN" sz="2800">
              <a:solidFill>
                <a:srgbClr val="0000FF"/>
              </a:solidFill>
              <a:latin typeface="Times New Roman" panose="02020603050405020304" charset="0"/>
            </a:endParaRPr>
          </a:p>
        </p:txBody>
      </p:sp>
      <p:graphicFrame>
        <p:nvGraphicFramePr>
          <p:cNvPr id="53" name="Group 15"/>
          <p:cNvGraphicFramePr>
            <a:graphicFrameLocks noGrp="1"/>
          </p:cNvGraphicFramePr>
          <p:nvPr/>
        </p:nvGraphicFramePr>
        <p:xfrm>
          <a:off x="42849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 name="Group 25"/>
          <p:cNvGraphicFramePr>
            <a:graphicFrameLocks noGrp="1"/>
          </p:cNvGraphicFramePr>
          <p:nvPr/>
        </p:nvGraphicFramePr>
        <p:xfrm>
          <a:off x="4742117" y="3915796"/>
          <a:ext cx="304800" cy="15017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 name="Group 35"/>
          <p:cNvGraphicFramePr>
            <a:graphicFrameLocks noGrp="1"/>
          </p:cNvGraphicFramePr>
          <p:nvPr/>
        </p:nvGraphicFramePr>
        <p:xfrm>
          <a:off x="5199317" y="3915796"/>
          <a:ext cx="304800" cy="1527175"/>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6" name="Group 45"/>
          <p:cNvGraphicFramePr>
            <a:graphicFrameLocks noGrp="1"/>
          </p:cNvGraphicFramePr>
          <p:nvPr/>
        </p:nvGraphicFramePr>
        <p:xfrm>
          <a:off x="5808917" y="3915796"/>
          <a:ext cx="304800" cy="1563688"/>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7" name="Group 55"/>
          <p:cNvGraphicFramePr>
            <a:graphicFrameLocks noGrp="1"/>
          </p:cNvGraphicFramePr>
          <p:nvPr/>
        </p:nvGraphicFramePr>
        <p:xfrm>
          <a:off x="6266117" y="3915796"/>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 name="Group 65"/>
          <p:cNvGraphicFramePr>
            <a:graphicFrameLocks noGrp="1"/>
          </p:cNvGraphicFramePr>
          <p:nvPr/>
        </p:nvGraphicFramePr>
        <p:xfrm>
          <a:off x="6723317" y="3915796"/>
          <a:ext cx="304800" cy="1555750"/>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9" name="Group 75"/>
          <p:cNvGraphicFramePr>
            <a:graphicFrameLocks noGrp="1"/>
          </p:cNvGraphicFramePr>
          <p:nvPr/>
        </p:nvGraphicFramePr>
        <p:xfrm>
          <a:off x="7180517" y="3915796"/>
          <a:ext cx="304800" cy="1577976"/>
        </p:xfrm>
        <a:graphic>
          <a:graphicData uri="http://schemas.openxmlformats.org/drawingml/2006/table">
            <a:tbl>
              <a:tblPr/>
              <a:tblGrid>
                <a:gridCol w="304800"/>
              </a:tblGrid>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0" name="Group 85"/>
          <p:cNvGraphicFramePr>
            <a:graphicFrameLocks noGrp="1"/>
          </p:cNvGraphicFramePr>
          <p:nvPr/>
        </p:nvGraphicFramePr>
        <p:xfrm>
          <a:off x="76377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 name="Rectangle 95"/>
          <p:cNvSpPr>
            <a:spLocks noChangeArrowheads="1"/>
          </p:cNvSpPr>
          <p:nvPr/>
        </p:nvSpPr>
        <p:spPr bwMode="auto">
          <a:xfrm>
            <a:off x="51993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CC0000"/>
                </a:solidFill>
                <a:latin typeface="Times New Roman" panose="02020603050405020304" charset="0"/>
              </a:rPr>
              <a:t>7</a:t>
            </a:r>
            <a:endParaRPr lang="en-US" altLang="zh-CN" sz="2800">
              <a:solidFill>
                <a:srgbClr val="CC0000"/>
              </a:solidFill>
              <a:latin typeface="Times New Roman" panose="02020603050405020304" charset="0"/>
            </a:endParaRPr>
          </a:p>
        </p:txBody>
      </p:sp>
      <p:sp>
        <p:nvSpPr>
          <p:cNvPr id="62" name="Rectangle 96"/>
          <p:cNvSpPr>
            <a:spLocks noChangeArrowheads="1"/>
          </p:cNvSpPr>
          <p:nvPr/>
        </p:nvSpPr>
        <p:spPr bwMode="auto">
          <a:xfrm>
            <a:off x="5751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63" name="Rectangle 97"/>
          <p:cNvSpPr>
            <a:spLocks noChangeArrowheads="1"/>
          </p:cNvSpPr>
          <p:nvPr/>
        </p:nvSpPr>
        <p:spPr bwMode="auto">
          <a:xfrm>
            <a:off x="62661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64" name="Rectangle 98"/>
          <p:cNvSpPr>
            <a:spLocks noChangeArrowheads="1"/>
          </p:cNvSpPr>
          <p:nvPr/>
        </p:nvSpPr>
        <p:spPr bwMode="auto">
          <a:xfrm>
            <a:off x="67233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65" name="Rectangle 99"/>
          <p:cNvSpPr>
            <a:spLocks noChangeArrowheads="1"/>
          </p:cNvSpPr>
          <p:nvPr/>
        </p:nvSpPr>
        <p:spPr bwMode="auto">
          <a:xfrm>
            <a:off x="7123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66" name="Rectangle 100"/>
          <p:cNvSpPr>
            <a:spLocks noChangeArrowheads="1"/>
          </p:cNvSpPr>
          <p:nvPr/>
        </p:nvSpPr>
        <p:spPr bwMode="auto">
          <a:xfrm>
            <a:off x="75805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graphicFrame>
        <p:nvGraphicFramePr>
          <p:cNvPr id="67" name="Group 101"/>
          <p:cNvGraphicFramePr>
            <a:graphicFrameLocks noGrp="1"/>
          </p:cNvGraphicFramePr>
          <p:nvPr/>
        </p:nvGraphicFramePr>
        <p:xfrm>
          <a:off x="8094917" y="3893571"/>
          <a:ext cx="304800" cy="1600200"/>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 name="Group 111"/>
          <p:cNvGraphicFramePr>
            <a:graphicFrameLocks noGrp="1"/>
          </p:cNvGraphicFramePr>
          <p:nvPr/>
        </p:nvGraphicFramePr>
        <p:xfrm>
          <a:off x="9085517" y="3915796"/>
          <a:ext cx="304800" cy="15525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 name="Group 121"/>
          <p:cNvGraphicFramePr>
            <a:graphicFrameLocks noGrp="1"/>
          </p:cNvGraphicFramePr>
          <p:nvPr/>
        </p:nvGraphicFramePr>
        <p:xfrm>
          <a:off x="9466517" y="3915796"/>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0" name="Group 131"/>
          <p:cNvGraphicFramePr>
            <a:graphicFrameLocks noGrp="1"/>
          </p:cNvGraphicFramePr>
          <p:nvPr/>
        </p:nvGraphicFramePr>
        <p:xfrm>
          <a:off x="105333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 name="Group 141"/>
          <p:cNvGraphicFramePr>
            <a:graphicFrameLocks noGrp="1"/>
          </p:cNvGraphicFramePr>
          <p:nvPr/>
        </p:nvGraphicFramePr>
        <p:xfrm>
          <a:off x="10990517" y="3915796"/>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2" name="Group 151"/>
          <p:cNvGraphicFramePr>
            <a:graphicFrameLocks noGrp="1"/>
          </p:cNvGraphicFramePr>
          <p:nvPr/>
        </p:nvGraphicFramePr>
        <p:xfrm>
          <a:off x="11447717" y="3893571"/>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 name="Rectangle 161"/>
          <p:cNvSpPr>
            <a:spLocks noChangeArrowheads="1"/>
          </p:cNvSpPr>
          <p:nvPr/>
        </p:nvSpPr>
        <p:spPr bwMode="auto">
          <a:xfrm>
            <a:off x="8094917" y="5493771"/>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4</a:t>
            </a:r>
            <a:endParaRPr lang="en-US" altLang="zh-CN" sz="2800">
              <a:solidFill>
                <a:srgbClr val="CC0000"/>
              </a:solidFill>
              <a:latin typeface="Times New Roman" panose="02020603050405020304" charset="0"/>
            </a:endParaRPr>
          </a:p>
        </p:txBody>
      </p:sp>
      <p:sp>
        <p:nvSpPr>
          <p:cNvPr id="74" name="Rectangle 162"/>
          <p:cNvSpPr>
            <a:spLocks noChangeArrowheads="1"/>
          </p:cNvSpPr>
          <p:nvPr/>
        </p:nvSpPr>
        <p:spPr bwMode="auto">
          <a:xfrm>
            <a:off x="9085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75" name="Rectangle 163"/>
          <p:cNvSpPr>
            <a:spLocks noChangeArrowheads="1"/>
          </p:cNvSpPr>
          <p:nvPr/>
        </p:nvSpPr>
        <p:spPr bwMode="auto">
          <a:xfrm>
            <a:off x="9466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76" name="Rectangle 164"/>
          <p:cNvSpPr>
            <a:spLocks noChangeArrowheads="1"/>
          </p:cNvSpPr>
          <p:nvPr/>
        </p:nvSpPr>
        <p:spPr bwMode="auto">
          <a:xfrm>
            <a:off x="105523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77" name="Rectangle 165"/>
          <p:cNvSpPr>
            <a:spLocks noChangeArrowheads="1"/>
          </p:cNvSpPr>
          <p:nvPr/>
        </p:nvSpPr>
        <p:spPr bwMode="auto">
          <a:xfrm>
            <a:off x="1099051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78" name="Rectangle 166"/>
          <p:cNvSpPr>
            <a:spLocks noChangeArrowheads="1"/>
          </p:cNvSpPr>
          <p:nvPr/>
        </p:nvSpPr>
        <p:spPr bwMode="auto">
          <a:xfrm>
            <a:off x="11466767" y="549377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10" name="文本框 9"/>
          <p:cNvSpPr txBox="1"/>
          <p:nvPr/>
        </p:nvSpPr>
        <p:spPr>
          <a:xfrm>
            <a:off x="3921125" y="6238875"/>
            <a:ext cx="7724140" cy="398780"/>
          </a:xfrm>
          <a:prstGeom prst="rect">
            <a:avLst/>
          </a:prstGeom>
          <a:noFill/>
        </p:spPr>
        <p:txBody>
          <a:bodyPr wrap="square" rtlCol="0" anchor="t">
            <a:spAutoFit/>
          </a:bodyPr>
          <a:p>
            <a:pPr lvl="1" eaLnBrk="1" hangingPunct="1"/>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发生了</a:t>
            </a:r>
            <a:r>
              <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15</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次缺页中断，缺页率</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缺页次数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访问次数</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=15/20=</a:t>
            </a:r>
            <a:r>
              <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0.75</a:t>
            </a:r>
            <a:endParaRPr kumimoji="1" lang="en-US" altLang="zh-CN" sz="2000" b="1" dirty="0">
              <a:solidFill>
                <a:srgbClr val="CC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2" name="文本框 1"/>
          <p:cNvSpPr txBox="1"/>
          <p:nvPr/>
        </p:nvSpPr>
        <p:spPr>
          <a:xfrm>
            <a:off x="234950" y="4057650"/>
            <a:ext cx="3288665" cy="2030095"/>
          </a:xfrm>
          <a:prstGeom prst="rect">
            <a:avLst/>
          </a:prstGeom>
          <a:noFill/>
        </p:spPr>
        <p:txBody>
          <a:bodyPr wrap="square" rtlCol="0" anchor="t">
            <a:spAutoFit/>
          </a:bodyPr>
          <a:p>
            <a:pPr eaLnBrk="1" hangingPunct="1"/>
            <a:r>
              <a:rPr lang="zh-CN" altLang="en-US" b="1" dirty="0">
                <a:solidFill>
                  <a:srgbClr val="0000FF"/>
                </a:solidFill>
                <a:sym typeface="+mn-ea"/>
              </a:rPr>
              <a:t>缺点：</a:t>
            </a:r>
            <a:endParaRPr lang="zh-CN" altLang="en-US" b="1" dirty="0">
              <a:solidFill>
                <a:srgbClr val="0000FF"/>
              </a:solidFill>
            </a:endParaRPr>
          </a:p>
          <a:p>
            <a:pPr lvl="1" eaLnBrk="1" hangingPunct="1"/>
            <a:r>
              <a:rPr lang="zh-CN" altLang="en-US" b="1" dirty="0">
                <a:sym typeface="+mn-ea"/>
              </a:rPr>
              <a:t>可能会造成一些经常被访问的页面被换出，性能较差</a:t>
            </a:r>
            <a:endParaRPr lang="zh-CN" altLang="en-US" b="1" dirty="0"/>
          </a:p>
          <a:p>
            <a:pPr lvl="1" eaLnBrk="1" hangingPunct="1"/>
            <a:r>
              <a:rPr lang="zh-CN" altLang="en-US" b="1" dirty="0">
                <a:solidFill>
                  <a:srgbClr val="FF3300"/>
                </a:solidFill>
                <a:sym typeface="+mn-ea"/>
              </a:rPr>
              <a:t>存在“</a:t>
            </a:r>
            <a:r>
              <a:rPr lang="en-US" altLang="zh-CN" b="1" dirty="0" err="1">
                <a:solidFill>
                  <a:srgbClr val="FF3300"/>
                </a:solidFill>
                <a:sym typeface="+mn-ea"/>
              </a:rPr>
              <a:t>Belady</a:t>
            </a:r>
            <a:r>
              <a:rPr lang="zh-CN" altLang="en-US" b="1" dirty="0">
                <a:solidFill>
                  <a:srgbClr val="FF3300"/>
                </a:solidFill>
                <a:sym typeface="+mn-ea"/>
              </a:rPr>
              <a:t>现象”</a:t>
            </a:r>
            <a:r>
              <a:rPr lang="zh-CN" altLang="en-US" b="1" dirty="0">
                <a:sym typeface="+mn-ea"/>
              </a:rPr>
              <a:t>：分配的页面数增多但缺页率反而提高的异常现象</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linds(horizontal)">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slide(fromBottom)">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slide(fromBottom)">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slide(fromBottom)">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linds(horizontal)">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slide(fromBottom)">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blinds(horizontal)">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slide(fromBottom)">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blinds(horizontal)">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slide(fromBottom)">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blinds(horizontal)">
                                      <p:cBhvr>
                                        <p:cTn id="87" dur="500"/>
                                        <p:tgtEl>
                                          <p:spTgt spid="67"/>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slide(fromBottom)">
                                      <p:cBhvr>
                                        <p:cTn id="92" dur="500"/>
                                        <p:tgtEl>
                                          <p:spTgt spid="7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blinds(horizontal)">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slide(fromBottom)">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blinds(horizontal)">
                                      <p:cBhvr>
                                        <p:cTn id="107" dur="500"/>
                                        <p:tgtEl>
                                          <p:spTgt spid="6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slide(fromBottom)">
                                      <p:cBhvr>
                                        <p:cTn id="112" dur="5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slide(fromBottom)">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blinds(horizontal)">
                                      <p:cBhvr>
                                        <p:cTn id="127" dur="5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4" fill="hold" grpId="0" nodeType="clickEffect">
                                  <p:stCondLst>
                                    <p:cond delay="0"/>
                                  </p:stCondLst>
                                  <p:childTnLst>
                                    <p:set>
                                      <p:cBhvr>
                                        <p:cTn id="131" dur="1" fill="hold">
                                          <p:stCondLst>
                                            <p:cond delay="0"/>
                                          </p:stCondLst>
                                        </p:cTn>
                                        <p:tgtEl>
                                          <p:spTgt spid="77"/>
                                        </p:tgtEl>
                                        <p:attrNameLst>
                                          <p:attrName>style.visibility</p:attrName>
                                        </p:attrNameLst>
                                      </p:cBhvr>
                                      <p:to>
                                        <p:strVal val="visible"/>
                                      </p:to>
                                    </p:set>
                                    <p:animEffect transition="in" filter="slide(fromBottom)">
                                      <p:cBhvr>
                                        <p:cTn id="132" dur="500"/>
                                        <p:tgtEl>
                                          <p:spTgt spid="77"/>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blinds(horizontal)">
                                      <p:cBhvr>
                                        <p:cTn id="137" dur="500"/>
                                        <p:tgtEl>
                                          <p:spTgt spid="72"/>
                                        </p:tgtEl>
                                      </p:cBhvr>
                                    </p:animEffect>
                                  </p:childTnLst>
                                </p:cTn>
                              </p:par>
                            </p:childTnLst>
                          </p:cTn>
                        </p:par>
                      </p:childTnLst>
                    </p:cTn>
                  </p:par>
                  <p:par>
                    <p:cTn id="138" fill="hold">
                      <p:stCondLst>
                        <p:cond delay="indefinite"/>
                      </p:stCondLst>
                      <p:childTnLst>
                        <p:par>
                          <p:cTn id="139" fill="hold">
                            <p:stCondLst>
                              <p:cond delay="0"/>
                            </p:stCondLst>
                            <p:childTnLst>
                              <p:par>
                                <p:cTn id="140" presetID="12" presetClass="entr" presetSubtype="4" fill="hold" grpId="0"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slide(fromBottom)">
                                      <p:cBhvr>
                                        <p:cTn id="1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P spid="61" grpId="0" autoUpdateAnimBg="0"/>
      <p:bldP spid="62" grpId="0" autoUpdateAnimBg="0"/>
      <p:bldP spid="63" grpId="0" autoUpdateAnimBg="0"/>
      <p:bldP spid="64" grpId="0" autoUpdateAnimBg="0"/>
      <p:bldP spid="65" grpId="0" autoUpdateAnimBg="0"/>
      <p:bldP spid="66" grpId="0" autoUpdateAnimBg="0"/>
      <p:bldP spid="73" grpId="0" autoUpdateAnimBg="0"/>
      <p:bldP spid="74" grpId="0" autoUpdateAnimBg="0"/>
      <p:bldP spid="75" grpId="0" autoUpdateAnimBg="0"/>
      <p:bldP spid="76" grpId="0" autoUpdateAnimBg="0"/>
      <p:bldP spid="77" grpId="0" autoUpdateAnimBg="0"/>
      <p:bldP spid="78"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FIFO</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234950" y="4057650"/>
            <a:ext cx="3288665" cy="2030095"/>
          </a:xfrm>
          <a:prstGeom prst="rect">
            <a:avLst/>
          </a:prstGeom>
          <a:noFill/>
        </p:spPr>
        <p:txBody>
          <a:bodyPr wrap="square" rtlCol="0" anchor="t">
            <a:spAutoFit/>
          </a:bodyPr>
          <a:p>
            <a:pPr eaLnBrk="1" hangingPunct="1"/>
            <a:r>
              <a:rPr lang="zh-CN" altLang="en-US" b="1" dirty="0">
                <a:solidFill>
                  <a:srgbClr val="0000FF"/>
                </a:solidFill>
                <a:sym typeface="+mn-ea"/>
              </a:rPr>
              <a:t>缺点：</a:t>
            </a:r>
            <a:endParaRPr lang="zh-CN" altLang="en-US" b="1" dirty="0">
              <a:solidFill>
                <a:srgbClr val="0000FF"/>
              </a:solidFill>
            </a:endParaRPr>
          </a:p>
          <a:p>
            <a:pPr lvl="1" eaLnBrk="1" hangingPunct="1"/>
            <a:r>
              <a:rPr lang="zh-CN" altLang="en-US" b="1" dirty="0">
                <a:sym typeface="+mn-ea"/>
              </a:rPr>
              <a:t>可能会造成一些经常被访问的页面被换出，性能较差</a:t>
            </a:r>
            <a:endParaRPr lang="zh-CN" altLang="en-US" b="1" dirty="0"/>
          </a:p>
          <a:p>
            <a:pPr lvl="1" eaLnBrk="1" hangingPunct="1"/>
            <a:r>
              <a:rPr lang="zh-CN" altLang="en-US" b="1" dirty="0">
                <a:solidFill>
                  <a:srgbClr val="FF3300"/>
                </a:solidFill>
                <a:sym typeface="+mn-ea"/>
              </a:rPr>
              <a:t>存在“</a:t>
            </a:r>
            <a:r>
              <a:rPr lang="en-US" altLang="zh-CN" b="1" dirty="0" err="1">
                <a:solidFill>
                  <a:srgbClr val="FF3300"/>
                </a:solidFill>
                <a:sym typeface="+mn-ea"/>
              </a:rPr>
              <a:t>Belady</a:t>
            </a:r>
            <a:r>
              <a:rPr lang="zh-CN" altLang="en-US" b="1" dirty="0">
                <a:solidFill>
                  <a:srgbClr val="FF3300"/>
                </a:solidFill>
                <a:sym typeface="+mn-ea"/>
              </a:rPr>
              <a:t>现象”</a:t>
            </a:r>
            <a:r>
              <a:rPr lang="zh-CN" altLang="en-US" b="1" dirty="0">
                <a:sym typeface="+mn-ea"/>
              </a:rPr>
              <a:t>：分配的页面数增多但缺页率反而提高的异常现象</a:t>
            </a:r>
            <a:endParaRPr lang="zh-CN" altLang="en-US"/>
          </a:p>
        </p:txBody>
      </p:sp>
      <p:sp>
        <p:nvSpPr>
          <p:cNvPr id="3" name="文本框 2"/>
          <p:cNvSpPr txBox="1"/>
          <p:nvPr/>
        </p:nvSpPr>
        <p:spPr>
          <a:xfrm>
            <a:off x="4911725" y="1875790"/>
            <a:ext cx="6800850" cy="3322955"/>
          </a:xfrm>
          <a:prstGeom prst="rect">
            <a:avLst/>
          </a:prstGeom>
          <a:noFill/>
        </p:spPr>
        <p:txBody>
          <a:bodyPr wrap="square" rtlCol="0" anchor="t">
            <a:spAutoFit/>
          </a:bodyPr>
          <a:p>
            <a:pPr>
              <a:lnSpc>
                <a:spcPct val="150000"/>
              </a:lnSpc>
            </a:pPr>
            <a:r>
              <a:rPr lang="zh-CN" altLang="en-US" sz="2000">
                <a:latin typeface="华光魏体_CNKI" panose="02000500000000000000" charset="-122"/>
                <a:ea typeface="华光魏体_CNKI" panose="02000500000000000000" charset="-122"/>
                <a:cs typeface="华光魏体_CNKI" panose="02000500000000000000" charset="-122"/>
                <a:sym typeface="+mn-ea"/>
              </a:rPr>
              <a:t>假定给某进程分为5页（page），但是它在内存中只分配到3个页帧（page frame），现在有一访问串：1,2,3,4,1,2,5,1,2,3,4,5</a:t>
            </a: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a:p>
            <a:pPr>
              <a:lnSpc>
                <a:spcPct val="150000"/>
              </a:lnSpc>
            </a:pP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a:p>
            <a:pPr>
              <a:lnSpc>
                <a:spcPct val="150000"/>
              </a:lnSpc>
            </a:pPr>
            <a:r>
              <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请两位同学上台分别完成以下两种情况的页面置换过程</a:t>
            </a:r>
            <a:endPar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a:p>
            <a:pPr>
              <a:lnSpc>
                <a:spcPct val="150000"/>
              </a:lnSpc>
            </a:pPr>
            <a:r>
              <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情况一：分配</a:t>
            </a:r>
            <a:r>
              <a:rPr lang="en-US" altLang="zh-CN"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3</a:t>
            </a:r>
            <a:r>
              <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块物理块</a:t>
            </a:r>
            <a:endPar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a:p>
            <a:pPr>
              <a:lnSpc>
                <a:spcPct val="150000"/>
              </a:lnSpc>
            </a:pPr>
            <a:r>
              <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情况二：分配</a:t>
            </a:r>
            <a:r>
              <a:rPr lang="en-US" altLang="zh-CN"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4</a:t>
            </a:r>
            <a:r>
              <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rPr>
              <a:t>块物理块</a:t>
            </a:r>
            <a:endParaRPr lang="zh-CN" altLang="en-US" sz="200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FIFO</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234950" y="4057650"/>
            <a:ext cx="3288665" cy="2030095"/>
          </a:xfrm>
          <a:prstGeom prst="rect">
            <a:avLst/>
          </a:prstGeom>
          <a:noFill/>
        </p:spPr>
        <p:txBody>
          <a:bodyPr wrap="square" rtlCol="0" anchor="t">
            <a:spAutoFit/>
          </a:bodyPr>
          <a:p>
            <a:pPr eaLnBrk="1" hangingPunct="1"/>
            <a:r>
              <a:rPr lang="zh-CN" altLang="en-US" b="1" dirty="0">
                <a:solidFill>
                  <a:srgbClr val="0000FF"/>
                </a:solidFill>
                <a:sym typeface="+mn-ea"/>
              </a:rPr>
              <a:t>缺点：</a:t>
            </a:r>
            <a:endParaRPr lang="zh-CN" altLang="en-US" b="1" dirty="0">
              <a:solidFill>
                <a:srgbClr val="0000FF"/>
              </a:solidFill>
            </a:endParaRPr>
          </a:p>
          <a:p>
            <a:pPr lvl="1" eaLnBrk="1" hangingPunct="1"/>
            <a:r>
              <a:rPr lang="zh-CN" altLang="en-US" b="1" dirty="0">
                <a:sym typeface="+mn-ea"/>
              </a:rPr>
              <a:t>可能会造成一些经常被访问的页面被换出，性能较差</a:t>
            </a:r>
            <a:endParaRPr lang="zh-CN" altLang="en-US" b="1" dirty="0"/>
          </a:p>
          <a:p>
            <a:pPr lvl="1" eaLnBrk="1" hangingPunct="1"/>
            <a:r>
              <a:rPr lang="zh-CN" altLang="en-US" b="1" dirty="0">
                <a:solidFill>
                  <a:srgbClr val="FF3300"/>
                </a:solidFill>
                <a:sym typeface="+mn-ea"/>
              </a:rPr>
              <a:t>存在“</a:t>
            </a:r>
            <a:r>
              <a:rPr lang="en-US" altLang="zh-CN" b="1" dirty="0" err="1">
                <a:solidFill>
                  <a:srgbClr val="FF3300"/>
                </a:solidFill>
                <a:sym typeface="+mn-ea"/>
              </a:rPr>
              <a:t>Belady</a:t>
            </a:r>
            <a:r>
              <a:rPr lang="zh-CN" altLang="en-US" b="1" dirty="0">
                <a:solidFill>
                  <a:srgbClr val="FF3300"/>
                </a:solidFill>
                <a:sym typeface="+mn-ea"/>
              </a:rPr>
              <a:t>现象”</a:t>
            </a:r>
            <a:r>
              <a:rPr lang="zh-CN" altLang="en-US" b="1" dirty="0">
                <a:sym typeface="+mn-ea"/>
              </a:rPr>
              <a:t>：分配的页面数增多但缺页率反而提高的异常现象</a:t>
            </a:r>
            <a:endParaRPr lang="zh-CN" altLang="en-US"/>
          </a:p>
        </p:txBody>
      </p:sp>
      <p:sp>
        <p:nvSpPr>
          <p:cNvPr id="3" name="文本框 2"/>
          <p:cNvSpPr txBox="1"/>
          <p:nvPr/>
        </p:nvSpPr>
        <p:spPr>
          <a:xfrm>
            <a:off x="4911725" y="1875790"/>
            <a:ext cx="6757670" cy="1476375"/>
          </a:xfrm>
          <a:prstGeom prst="rect">
            <a:avLst/>
          </a:prstGeom>
          <a:noFill/>
        </p:spPr>
        <p:txBody>
          <a:bodyPr wrap="square" rtlCol="0" anchor="t">
            <a:spAutoFit/>
          </a:bodyPr>
          <a:p>
            <a:pPr>
              <a:lnSpc>
                <a:spcPct val="150000"/>
              </a:lnSpc>
            </a:pPr>
            <a:r>
              <a:rPr lang="zh-CN" altLang="en-US" sz="2000">
                <a:latin typeface="华光魏体_CNKI" panose="02000500000000000000" charset="-122"/>
                <a:ea typeface="华光魏体_CNKI" panose="02000500000000000000" charset="-122"/>
                <a:cs typeface="华光魏体_CNKI" panose="02000500000000000000" charset="-122"/>
                <a:sym typeface="+mn-ea"/>
              </a:rPr>
              <a:t>假定给某进程分为5页（page），但是它在内存中只分配到3个页帧（page frame），现在有一访问串：1,2,3,4,1,2,5,1,2,3,4,5</a:t>
            </a: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p:txBody>
      </p:sp>
      <p:pic>
        <p:nvPicPr>
          <p:cNvPr id="10" name="图片 9" descr="6168671-b488467c57235e0a[1]"/>
          <p:cNvPicPr>
            <a:picLocks noChangeAspect="1"/>
          </p:cNvPicPr>
          <p:nvPr/>
        </p:nvPicPr>
        <p:blipFill>
          <a:blip r:embed="rId1"/>
          <a:stretch>
            <a:fillRect/>
          </a:stretch>
        </p:blipFill>
        <p:spPr>
          <a:xfrm>
            <a:off x="4911725" y="3456305"/>
            <a:ext cx="6890385" cy="1666240"/>
          </a:xfrm>
          <a:prstGeom prst="rect">
            <a:avLst/>
          </a:prstGeom>
        </p:spPr>
      </p:pic>
      <p:pic>
        <p:nvPicPr>
          <p:cNvPr id="11" name="图片 10" descr="6168671-ffcfc32d36972ea1[1]"/>
          <p:cNvPicPr>
            <a:picLocks noChangeAspect="1"/>
          </p:cNvPicPr>
          <p:nvPr/>
        </p:nvPicPr>
        <p:blipFill>
          <a:blip r:embed="rId2"/>
          <a:stretch>
            <a:fillRect/>
          </a:stretch>
        </p:blipFill>
        <p:spPr>
          <a:xfrm>
            <a:off x="4911725" y="5161915"/>
            <a:ext cx="6890385" cy="1586865"/>
          </a:xfrm>
          <a:prstGeom prst="rect">
            <a:avLst/>
          </a:prstGeom>
        </p:spPr>
      </p:pic>
      <p:sp>
        <p:nvSpPr>
          <p:cNvPr id="12" name="文本框 11"/>
          <p:cNvSpPr txBox="1"/>
          <p:nvPr/>
        </p:nvSpPr>
        <p:spPr>
          <a:xfrm>
            <a:off x="4255135" y="4057650"/>
            <a:ext cx="1987550" cy="368300"/>
          </a:xfrm>
          <a:prstGeom prst="rect">
            <a:avLst/>
          </a:prstGeom>
          <a:solidFill>
            <a:schemeClr val="accent1">
              <a:lumMod val="40000"/>
              <a:lumOff val="60000"/>
            </a:schemeClr>
          </a:solidFill>
        </p:spPr>
        <p:txBody>
          <a:bodyPr wrap="square" rtlCol="0" anchor="t">
            <a:spAutoFit/>
          </a:bodyPr>
          <a:p>
            <a:r>
              <a:rPr lang="zh-CN" altLang="en-US">
                <a:sym typeface="+mn-ea"/>
              </a:rPr>
              <a:t>缺页率</a:t>
            </a:r>
            <a:r>
              <a:rPr lang="en-US" altLang="zh-CN">
                <a:sym typeface="+mn-ea"/>
              </a:rPr>
              <a:t> </a:t>
            </a:r>
            <a:r>
              <a:rPr lang="zh-CN" altLang="en-US">
                <a:sym typeface="+mn-ea"/>
              </a:rPr>
              <a:t>9/12=0.75</a:t>
            </a:r>
            <a:endParaRPr lang="zh-CN" altLang="en-US">
              <a:sym typeface="+mn-ea"/>
            </a:endParaRPr>
          </a:p>
        </p:txBody>
      </p:sp>
      <p:sp>
        <p:nvSpPr>
          <p:cNvPr id="16" name="文本框 15"/>
          <p:cNvSpPr txBox="1"/>
          <p:nvPr/>
        </p:nvSpPr>
        <p:spPr>
          <a:xfrm>
            <a:off x="4255135" y="5719445"/>
            <a:ext cx="2139315" cy="368300"/>
          </a:xfrm>
          <a:prstGeom prst="rect">
            <a:avLst/>
          </a:prstGeom>
          <a:solidFill>
            <a:schemeClr val="accent1">
              <a:lumMod val="40000"/>
              <a:lumOff val="60000"/>
            </a:schemeClr>
          </a:solidFill>
        </p:spPr>
        <p:txBody>
          <a:bodyPr wrap="square" rtlCol="0" anchor="t">
            <a:spAutoFit/>
          </a:bodyPr>
          <a:p>
            <a:r>
              <a:rPr lang="zh-CN" altLang="en-US">
                <a:sym typeface="+mn-ea"/>
              </a:rPr>
              <a:t>缺页率</a:t>
            </a:r>
            <a:r>
              <a:rPr lang="en-US" altLang="zh-CN">
                <a:sym typeface="+mn-ea"/>
              </a:rPr>
              <a:t> 10</a:t>
            </a:r>
            <a:r>
              <a:rPr lang="zh-CN" altLang="en-US">
                <a:sym typeface="+mn-ea"/>
              </a:rPr>
              <a:t>/12=0.</a:t>
            </a:r>
            <a:r>
              <a:rPr lang="en-US" altLang="zh-CN">
                <a:sym typeface="+mn-ea"/>
              </a:rPr>
              <a:t>83</a:t>
            </a:r>
            <a:endParaRPr lang="en-US" altLang="zh-CN">
              <a:sym typeface="+mn-ea"/>
            </a:endParaRPr>
          </a:p>
        </p:txBody>
      </p:sp>
    </p:spTree>
    <p:custDataLst>
      <p:tags r:id="rId3"/>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最近最久未使用算法（</a:t>
            </a:r>
            <a:r>
              <a:rPr lang="en-US" altLang="zh-CN" sz="2400">
                <a:solidFill>
                  <a:schemeClr val="tx1"/>
                </a:solidFill>
                <a:latin typeface="华光魏体_CNKI" panose="02000500000000000000" charset="-122"/>
                <a:ea typeface="华光魏体_CNKI" panose="02000500000000000000" charset="-122"/>
              </a:rPr>
              <a:t>LRU</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2" name="图示 1"/>
          <p:cNvGraphicFramePr>
            <a:graphicFrameLocks noGrp="1"/>
          </p:cNvGraphicFramePr>
          <p:nvPr/>
        </p:nvGraphicFramePr>
        <p:xfrm>
          <a:off x="3282315" y="2520950"/>
          <a:ext cx="6031230" cy="4021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最近最久未使用算法（</a:t>
            </a:r>
            <a:r>
              <a:rPr lang="en-US" altLang="zh-CN" sz="2400">
                <a:solidFill>
                  <a:schemeClr val="tx1"/>
                </a:solidFill>
                <a:latin typeface="华光魏体_CNKI" panose="02000500000000000000" charset="-122"/>
                <a:ea typeface="华光魏体_CNKI" panose="02000500000000000000" charset="-122"/>
              </a:rPr>
              <a:t>LRU</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3" name="Group 3"/>
          <p:cNvGraphicFramePr>
            <a:graphicFrameLocks noGrp="1"/>
          </p:cNvGraphicFramePr>
          <p:nvPr/>
        </p:nvGraphicFramePr>
        <p:xfrm>
          <a:off x="2419613" y="3242773"/>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Rectangle 13"/>
          <p:cNvSpPr>
            <a:spLocks noChangeArrowheads="1"/>
          </p:cNvSpPr>
          <p:nvPr/>
        </p:nvSpPr>
        <p:spPr bwMode="auto">
          <a:xfrm>
            <a:off x="2343413" y="2709373"/>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0000FF"/>
                </a:solidFill>
                <a:latin typeface="Times New Roman" panose="02020603050405020304" charset="0"/>
              </a:rPr>
              <a:t> 7   0   1   2  0 3  0   4    2   3   0  3  2  1  2  0  1  7   0   1</a:t>
            </a:r>
            <a:endParaRPr lang="en-US" altLang="zh-CN" sz="2800">
              <a:solidFill>
                <a:srgbClr val="0000FF"/>
              </a:solidFill>
              <a:latin typeface="Times New Roman" panose="02020603050405020304" charset="0"/>
            </a:endParaRPr>
          </a:p>
        </p:txBody>
      </p:sp>
      <p:graphicFrame>
        <p:nvGraphicFramePr>
          <p:cNvPr id="11" name="Group 14"/>
          <p:cNvGraphicFramePr>
            <a:graphicFrameLocks noGrp="1"/>
          </p:cNvGraphicFramePr>
          <p:nvPr/>
        </p:nvGraphicFramePr>
        <p:xfrm>
          <a:off x="2876813" y="3242773"/>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24"/>
          <p:cNvGraphicFramePr>
            <a:graphicFrameLocks noGrp="1"/>
          </p:cNvGraphicFramePr>
          <p:nvPr/>
        </p:nvGraphicFramePr>
        <p:xfrm>
          <a:off x="3334013" y="3242773"/>
          <a:ext cx="304800" cy="15017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 name="Group 34"/>
          <p:cNvGraphicFramePr>
            <a:graphicFrameLocks noGrp="1"/>
          </p:cNvGraphicFramePr>
          <p:nvPr/>
        </p:nvGraphicFramePr>
        <p:xfrm>
          <a:off x="3791213" y="3242773"/>
          <a:ext cx="304800" cy="1527175"/>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 name="Group 44"/>
          <p:cNvGraphicFramePr>
            <a:graphicFrameLocks noGrp="1"/>
          </p:cNvGraphicFramePr>
          <p:nvPr/>
        </p:nvGraphicFramePr>
        <p:xfrm>
          <a:off x="4400813" y="3242773"/>
          <a:ext cx="304800" cy="1563688"/>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54"/>
          <p:cNvGraphicFramePr>
            <a:graphicFrameLocks noGrp="1"/>
          </p:cNvGraphicFramePr>
          <p:nvPr/>
        </p:nvGraphicFramePr>
        <p:xfrm>
          <a:off x="5239013" y="3242773"/>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 name="Group 64"/>
          <p:cNvGraphicFramePr>
            <a:graphicFrameLocks noGrp="1"/>
          </p:cNvGraphicFramePr>
          <p:nvPr/>
        </p:nvGraphicFramePr>
        <p:xfrm>
          <a:off x="5696213" y="3242773"/>
          <a:ext cx="304800" cy="1555750"/>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0" name="Group 74"/>
          <p:cNvGraphicFramePr>
            <a:graphicFrameLocks noGrp="1"/>
          </p:cNvGraphicFramePr>
          <p:nvPr/>
        </p:nvGraphicFramePr>
        <p:xfrm>
          <a:off x="6153413" y="3242773"/>
          <a:ext cx="304800" cy="1577976"/>
        </p:xfrm>
        <a:graphic>
          <a:graphicData uri="http://schemas.openxmlformats.org/drawingml/2006/table">
            <a:tbl>
              <a:tblPr/>
              <a:tblGrid>
                <a:gridCol w="304800"/>
              </a:tblGrid>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 name="Group 84"/>
          <p:cNvGraphicFramePr>
            <a:graphicFrameLocks noGrp="1"/>
          </p:cNvGraphicFramePr>
          <p:nvPr/>
        </p:nvGraphicFramePr>
        <p:xfrm>
          <a:off x="6610613" y="3242773"/>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Rectangle 95"/>
          <p:cNvSpPr>
            <a:spLocks noChangeArrowheads="1"/>
          </p:cNvSpPr>
          <p:nvPr/>
        </p:nvSpPr>
        <p:spPr bwMode="auto">
          <a:xfrm>
            <a:off x="3791213" y="4820748"/>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CC0000"/>
                </a:solidFill>
                <a:latin typeface="Times New Roman" panose="02020603050405020304" charset="0"/>
              </a:rPr>
              <a:t>7</a:t>
            </a:r>
            <a:endParaRPr lang="en-US" altLang="zh-CN" sz="2800">
              <a:solidFill>
                <a:srgbClr val="CC0000"/>
              </a:solidFill>
              <a:latin typeface="Times New Roman" panose="02020603050405020304" charset="0"/>
            </a:endParaRPr>
          </a:p>
        </p:txBody>
      </p:sp>
      <p:sp>
        <p:nvSpPr>
          <p:cNvPr id="23" name="Rectangle 96"/>
          <p:cNvSpPr>
            <a:spLocks noChangeArrowheads="1"/>
          </p:cNvSpPr>
          <p:nvPr/>
        </p:nvSpPr>
        <p:spPr bwMode="auto">
          <a:xfrm>
            <a:off x="43436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24" name="Rectangle 97"/>
          <p:cNvSpPr>
            <a:spLocks noChangeArrowheads="1"/>
          </p:cNvSpPr>
          <p:nvPr/>
        </p:nvSpPr>
        <p:spPr bwMode="auto">
          <a:xfrm>
            <a:off x="52580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26" name="Rectangle 98"/>
          <p:cNvSpPr>
            <a:spLocks noChangeArrowheads="1"/>
          </p:cNvSpPr>
          <p:nvPr/>
        </p:nvSpPr>
        <p:spPr bwMode="auto">
          <a:xfrm>
            <a:off x="57152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27" name="Rectangle 99"/>
          <p:cNvSpPr>
            <a:spLocks noChangeArrowheads="1"/>
          </p:cNvSpPr>
          <p:nvPr/>
        </p:nvSpPr>
        <p:spPr bwMode="auto">
          <a:xfrm>
            <a:off x="61724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28" name="Rectangle 100"/>
          <p:cNvSpPr>
            <a:spLocks noChangeArrowheads="1"/>
          </p:cNvSpPr>
          <p:nvPr/>
        </p:nvSpPr>
        <p:spPr bwMode="auto">
          <a:xfrm>
            <a:off x="66106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4</a:t>
            </a:r>
            <a:endParaRPr lang="en-US" altLang="zh-CN" sz="2800">
              <a:solidFill>
                <a:srgbClr val="CC0000"/>
              </a:solidFill>
              <a:latin typeface="Times New Roman" panose="02020603050405020304" charset="0"/>
            </a:endParaRPr>
          </a:p>
        </p:txBody>
      </p:sp>
      <p:graphicFrame>
        <p:nvGraphicFramePr>
          <p:cNvPr id="29" name="Group 102"/>
          <p:cNvGraphicFramePr>
            <a:graphicFrameLocks noGrp="1"/>
          </p:cNvGraphicFramePr>
          <p:nvPr/>
        </p:nvGraphicFramePr>
        <p:xfrm>
          <a:off x="7677413" y="3220548"/>
          <a:ext cx="304800" cy="1600200"/>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112"/>
          <p:cNvGraphicFramePr>
            <a:graphicFrameLocks noGrp="1"/>
          </p:cNvGraphicFramePr>
          <p:nvPr/>
        </p:nvGraphicFramePr>
        <p:xfrm>
          <a:off x="8363213" y="3242773"/>
          <a:ext cx="304800" cy="15525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122"/>
          <p:cNvGraphicFramePr>
            <a:graphicFrameLocks noGrp="1"/>
          </p:cNvGraphicFramePr>
          <p:nvPr/>
        </p:nvGraphicFramePr>
        <p:xfrm>
          <a:off x="9125213" y="3220548"/>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Rectangle 132"/>
          <p:cNvSpPr>
            <a:spLocks noChangeArrowheads="1"/>
          </p:cNvSpPr>
          <p:nvPr/>
        </p:nvSpPr>
        <p:spPr bwMode="auto">
          <a:xfrm>
            <a:off x="7677413" y="4820748"/>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33" name="Rectangle 133"/>
          <p:cNvSpPr>
            <a:spLocks noChangeArrowheads="1"/>
          </p:cNvSpPr>
          <p:nvPr/>
        </p:nvSpPr>
        <p:spPr bwMode="auto">
          <a:xfrm>
            <a:off x="83632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34" name="Rectangle 134"/>
          <p:cNvSpPr>
            <a:spLocks noChangeArrowheads="1"/>
          </p:cNvSpPr>
          <p:nvPr/>
        </p:nvSpPr>
        <p:spPr bwMode="auto">
          <a:xfrm>
            <a:off x="91252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lide(fromBottom)">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slide(fromBottom)">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slide(fromBottom)">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slide(fromBottom)">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slide(fromBottom)">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slide(fromBottom)">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slide(fromBottom)">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linds(horizontal)">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slide(fromBottom)">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blinds(horizontal)">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slide(fromBottom)">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6" grpId="0" autoUpdateAnimBg="0"/>
      <p:bldP spid="27" grpId="0" autoUpdateAnimBg="0"/>
      <p:bldP spid="28" grpId="0" autoUpdateAnimBg="0"/>
      <p:bldP spid="32" grpId="0" autoUpdateAnimBg="0"/>
      <p:bldP spid="33" grpId="0" autoUpdateAnimBg="0"/>
      <p:bldP spid="3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最近最久未使用算法（</a:t>
            </a:r>
            <a:r>
              <a:rPr lang="en-US" altLang="zh-CN" sz="2400">
                <a:solidFill>
                  <a:schemeClr val="tx1"/>
                </a:solidFill>
                <a:latin typeface="华光魏体_CNKI" panose="02000500000000000000" charset="-122"/>
                <a:ea typeface="华光魏体_CNKI" panose="02000500000000000000" charset="-122"/>
              </a:rPr>
              <a:t>LRU</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3" name="Group 3"/>
          <p:cNvGraphicFramePr>
            <a:graphicFrameLocks noGrp="1"/>
          </p:cNvGraphicFramePr>
          <p:nvPr/>
        </p:nvGraphicFramePr>
        <p:xfrm>
          <a:off x="2419613" y="3242773"/>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Rectangle 13"/>
          <p:cNvSpPr>
            <a:spLocks noChangeArrowheads="1"/>
          </p:cNvSpPr>
          <p:nvPr/>
        </p:nvSpPr>
        <p:spPr bwMode="auto">
          <a:xfrm>
            <a:off x="2343413" y="2709373"/>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0000FF"/>
                </a:solidFill>
                <a:latin typeface="Times New Roman" panose="02020603050405020304" charset="0"/>
              </a:rPr>
              <a:t> 7   0   1   2  0 3  0   4    2   3   0  3  2  1  2  0  1  7   0   1</a:t>
            </a:r>
            <a:endParaRPr lang="en-US" altLang="zh-CN" sz="2800">
              <a:solidFill>
                <a:srgbClr val="0000FF"/>
              </a:solidFill>
              <a:latin typeface="Times New Roman" panose="02020603050405020304" charset="0"/>
            </a:endParaRPr>
          </a:p>
        </p:txBody>
      </p:sp>
      <p:graphicFrame>
        <p:nvGraphicFramePr>
          <p:cNvPr id="11" name="Group 14"/>
          <p:cNvGraphicFramePr>
            <a:graphicFrameLocks noGrp="1"/>
          </p:cNvGraphicFramePr>
          <p:nvPr/>
        </p:nvGraphicFramePr>
        <p:xfrm>
          <a:off x="2876813" y="3242773"/>
          <a:ext cx="304800" cy="1524000"/>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24"/>
          <p:cNvGraphicFramePr>
            <a:graphicFrameLocks noGrp="1"/>
          </p:cNvGraphicFramePr>
          <p:nvPr/>
        </p:nvGraphicFramePr>
        <p:xfrm>
          <a:off x="3334013" y="3242773"/>
          <a:ext cx="304800" cy="15017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 name="Group 34"/>
          <p:cNvGraphicFramePr>
            <a:graphicFrameLocks noGrp="1"/>
          </p:cNvGraphicFramePr>
          <p:nvPr/>
        </p:nvGraphicFramePr>
        <p:xfrm>
          <a:off x="3791213" y="3242773"/>
          <a:ext cx="304800" cy="1527175"/>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 name="Group 44"/>
          <p:cNvGraphicFramePr>
            <a:graphicFrameLocks noGrp="1"/>
          </p:cNvGraphicFramePr>
          <p:nvPr/>
        </p:nvGraphicFramePr>
        <p:xfrm>
          <a:off x="4400813" y="3242773"/>
          <a:ext cx="304800" cy="1563688"/>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54"/>
          <p:cNvGraphicFramePr>
            <a:graphicFrameLocks noGrp="1"/>
          </p:cNvGraphicFramePr>
          <p:nvPr/>
        </p:nvGraphicFramePr>
        <p:xfrm>
          <a:off x="5239013" y="3242773"/>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 name="Group 64"/>
          <p:cNvGraphicFramePr>
            <a:graphicFrameLocks noGrp="1"/>
          </p:cNvGraphicFramePr>
          <p:nvPr/>
        </p:nvGraphicFramePr>
        <p:xfrm>
          <a:off x="5696213" y="3242773"/>
          <a:ext cx="304800" cy="1555750"/>
        </p:xfrm>
        <a:graphic>
          <a:graphicData uri="http://schemas.openxmlformats.org/drawingml/2006/table">
            <a:tbl>
              <a:tblPr/>
              <a:tblGrid>
                <a:gridCol w="304800"/>
              </a:tblGrid>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0" name="Group 74"/>
          <p:cNvGraphicFramePr>
            <a:graphicFrameLocks noGrp="1"/>
          </p:cNvGraphicFramePr>
          <p:nvPr/>
        </p:nvGraphicFramePr>
        <p:xfrm>
          <a:off x="6153413" y="3242773"/>
          <a:ext cx="304800" cy="1577976"/>
        </p:xfrm>
        <a:graphic>
          <a:graphicData uri="http://schemas.openxmlformats.org/drawingml/2006/table">
            <a:tbl>
              <a:tblPr/>
              <a:tblGrid>
                <a:gridCol w="304800"/>
              </a:tblGrid>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4</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 name="Group 84"/>
          <p:cNvGraphicFramePr>
            <a:graphicFrameLocks noGrp="1"/>
          </p:cNvGraphicFramePr>
          <p:nvPr/>
        </p:nvGraphicFramePr>
        <p:xfrm>
          <a:off x="6610613" y="3242773"/>
          <a:ext cx="304800" cy="1577976"/>
        </p:xfrm>
        <a:graphic>
          <a:graphicData uri="http://schemas.openxmlformats.org/drawingml/2006/table">
            <a:tbl>
              <a:tblPr/>
              <a:tblGrid>
                <a:gridCol w="304800"/>
              </a:tblGrid>
              <a:tr h="56832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Rectangle 95"/>
          <p:cNvSpPr>
            <a:spLocks noChangeArrowheads="1"/>
          </p:cNvSpPr>
          <p:nvPr/>
        </p:nvSpPr>
        <p:spPr bwMode="auto">
          <a:xfrm>
            <a:off x="3791213" y="4820748"/>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a:solidFill>
                  <a:srgbClr val="CC0000"/>
                </a:solidFill>
                <a:latin typeface="Times New Roman" panose="02020603050405020304" charset="0"/>
              </a:rPr>
              <a:t>7</a:t>
            </a:r>
            <a:endParaRPr lang="en-US" altLang="zh-CN" sz="2800">
              <a:solidFill>
                <a:srgbClr val="CC0000"/>
              </a:solidFill>
              <a:latin typeface="Times New Roman" panose="02020603050405020304" charset="0"/>
            </a:endParaRPr>
          </a:p>
        </p:txBody>
      </p:sp>
      <p:sp>
        <p:nvSpPr>
          <p:cNvPr id="23" name="Rectangle 96"/>
          <p:cNvSpPr>
            <a:spLocks noChangeArrowheads="1"/>
          </p:cNvSpPr>
          <p:nvPr/>
        </p:nvSpPr>
        <p:spPr bwMode="auto">
          <a:xfrm>
            <a:off x="43436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1</a:t>
            </a:r>
            <a:endParaRPr lang="en-US" altLang="zh-CN" sz="2800">
              <a:solidFill>
                <a:srgbClr val="CC0000"/>
              </a:solidFill>
              <a:latin typeface="Times New Roman" panose="02020603050405020304" charset="0"/>
            </a:endParaRPr>
          </a:p>
        </p:txBody>
      </p:sp>
      <p:sp>
        <p:nvSpPr>
          <p:cNvPr id="24" name="Rectangle 97"/>
          <p:cNvSpPr>
            <a:spLocks noChangeArrowheads="1"/>
          </p:cNvSpPr>
          <p:nvPr/>
        </p:nvSpPr>
        <p:spPr bwMode="auto">
          <a:xfrm>
            <a:off x="52580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26" name="Rectangle 98"/>
          <p:cNvSpPr>
            <a:spLocks noChangeArrowheads="1"/>
          </p:cNvSpPr>
          <p:nvPr/>
        </p:nvSpPr>
        <p:spPr bwMode="auto">
          <a:xfrm>
            <a:off x="57152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27" name="Rectangle 99"/>
          <p:cNvSpPr>
            <a:spLocks noChangeArrowheads="1"/>
          </p:cNvSpPr>
          <p:nvPr/>
        </p:nvSpPr>
        <p:spPr bwMode="auto">
          <a:xfrm>
            <a:off x="617246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28" name="Rectangle 100"/>
          <p:cNvSpPr>
            <a:spLocks noChangeArrowheads="1"/>
          </p:cNvSpPr>
          <p:nvPr/>
        </p:nvSpPr>
        <p:spPr bwMode="auto">
          <a:xfrm>
            <a:off x="66106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4</a:t>
            </a:r>
            <a:endParaRPr lang="en-US" altLang="zh-CN" sz="2800">
              <a:solidFill>
                <a:srgbClr val="CC0000"/>
              </a:solidFill>
              <a:latin typeface="Times New Roman" panose="02020603050405020304" charset="0"/>
            </a:endParaRPr>
          </a:p>
        </p:txBody>
      </p:sp>
      <p:graphicFrame>
        <p:nvGraphicFramePr>
          <p:cNvPr id="29" name="Group 102"/>
          <p:cNvGraphicFramePr>
            <a:graphicFrameLocks noGrp="1"/>
          </p:cNvGraphicFramePr>
          <p:nvPr/>
        </p:nvGraphicFramePr>
        <p:xfrm>
          <a:off x="7677413" y="3220548"/>
          <a:ext cx="304800" cy="1600200"/>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3</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112"/>
          <p:cNvGraphicFramePr>
            <a:graphicFrameLocks noGrp="1"/>
          </p:cNvGraphicFramePr>
          <p:nvPr/>
        </p:nvGraphicFramePr>
        <p:xfrm>
          <a:off x="8363213" y="3242773"/>
          <a:ext cx="304800" cy="1552575"/>
        </p:xfrm>
        <a:graphic>
          <a:graphicData uri="http://schemas.openxmlformats.org/drawingml/2006/table">
            <a:tbl>
              <a:tblPr/>
              <a:tblGrid>
                <a:gridCol w="304800"/>
              </a:tblGrid>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2</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122"/>
          <p:cNvGraphicFramePr>
            <a:graphicFrameLocks noGrp="1"/>
          </p:cNvGraphicFramePr>
          <p:nvPr/>
        </p:nvGraphicFramePr>
        <p:xfrm>
          <a:off x="9125213" y="3220548"/>
          <a:ext cx="304800" cy="1577975"/>
        </p:xfrm>
        <a:graphic>
          <a:graphicData uri="http://schemas.openxmlformats.org/drawingml/2006/table">
            <a:tbl>
              <a:tblPr/>
              <a:tblGrid>
                <a:gridCol w="304800"/>
              </a:tblGrid>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1</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rPr>
                        <a:t>0</a:t>
                      </a:r>
                      <a:endParaRPr kumimoji="0" lang="en-US" altLang="zh-CN" sz="2400" b="1" i="0" u="none" strike="noStrike" cap="none" normalizeH="0" baseline="0">
                        <a:ln>
                          <a:noFill/>
                        </a:ln>
                        <a:solidFill>
                          <a:srgbClr val="CC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rPr>
                        <a:t>7</a:t>
                      </a:r>
                      <a:endParaRPr kumimoji="0" lang="en-US" altLang="zh-CN" sz="24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Rectangle 132"/>
          <p:cNvSpPr>
            <a:spLocks noChangeArrowheads="1"/>
          </p:cNvSpPr>
          <p:nvPr/>
        </p:nvSpPr>
        <p:spPr bwMode="auto">
          <a:xfrm>
            <a:off x="7677413" y="4820748"/>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0</a:t>
            </a:r>
            <a:endParaRPr lang="en-US" altLang="zh-CN" sz="2800">
              <a:solidFill>
                <a:srgbClr val="CC0000"/>
              </a:solidFill>
              <a:latin typeface="Times New Roman" panose="02020603050405020304" charset="0"/>
            </a:endParaRPr>
          </a:p>
        </p:txBody>
      </p:sp>
      <p:sp>
        <p:nvSpPr>
          <p:cNvPr id="33" name="Rectangle 133"/>
          <p:cNvSpPr>
            <a:spLocks noChangeArrowheads="1"/>
          </p:cNvSpPr>
          <p:nvPr/>
        </p:nvSpPr>
        <p:spPr bwMode="auto">
          <a:xfrm>
            <a:off x="83632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3</a:t>
            </a:r>
            <a:endParaRPr lang="en-US" altLang="zh-CN" sz="2800">
              <a:solidFill>
                <a:srgbClr val="CC0000"/>
              </a:solidFill>
              <a:latin typeface="Times New Roman" panose="02020603050405020304" charset="0"/>
            </a:endParaRPr>
          </a:p>
        </p:txBody>
      </p:sp>
      <p:sp>
        <p:nvSpPr>
          <p:cNvPr id="34" name="Rectangle 134"/>
          <p:cNvSpPr>
            <a:spLocks noChangeArrowheads="1"/>
          </p:cNvSpPr>
          <p:nvPr/>
        </p:nvSpPr>
        <p:spPr bwMode="auto">
          <a:xfrm>
            <a:off x="9125213" y="4820748"/>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charset="0"/>
              </a:rPr>
              <a:t>2</a:t>
            </a:r>
            <a:endParaRPr lang="en-US" altLang="zh-CN" sz="2800">
              <a:solidFill>
                <a:srgbClr val="CC0000"/>
              </a:solidFill>
              <a:latin typeface="Times New Roman" panose="02020603050405020304" charset="0"/>
            </a:endParaRPr>
          </a:p>
        </p:txBody>
      </p:sp>
      <p:sp>
        <p:nvSpPr>
          <p:cNvPr id="2" name="文本框 1"/>
          <p:cNvSpPr txBox="1"/>
          <p:nvPr/>
        </p:nvSpPr>
        <p:spPr>
          <a:xfrm>
            <a:off x="2917190" y="5488940"/>
            <a:ext cx="6096000" cy="1322070"/>
          </a:xfrm>
          <a:prstGeom prst="rect">
            <a:avLst/>
          </a:prstGeom>
          <a:noFill/>
        </p:spPr>
        <p:txBody>
          <a:bodyPr wrap="square" rtlCol="0" anchor="t">
            <a:spAutoFit/>
          </a:bodyPr>
          <a:p>
            <a:pPr eaLnBrk="1" hangingPunct="1"/>
            <a:r>
              <a:rPr lang="zh-CN" altLang="en-US" sz="2000" dirty="0">
                <a:latin typeface="华光魏体_CNKI" panose="02000500000000000000" charset="-122"/>
                <a:ea typeface="华光魏体_CNKI" panose="02000500000000000000" charset="-122"/>
                <a:cs typeface="华光魏体_CNKI" panose="02000500000000000000" charset="-122"/>
                <a:sym typeface="+mn-ea"/>
              </a:rPr>
              <a:t>从上面的演示可知，利用</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LRU</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，发生了</a:t>
            </a:r>
            <a:r>
              <a:rPr lang="en-US" altLang="zh-CN" sz="2000" dirty="0">
                <a:solidFill>
                  <a:srgbClr val="CC3300"/>
                </a:solidFill>
                <a:latin typeface="华光魏体_CNKI" panose="02000500000000000000" charset="-122"/>
                <a:ea typeface="华光魏体_CNKI" panose="02000500000000000000" charset="-122"/>
                <a:cs typeface="华光魏体_CNKI" panose="02000500000000000000" charset="-122"/>
                <a:sym typeface="+mn-ea"/>
              </a:rPr>
              <a:t>9</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次页面置换。</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eaLnBrk="1" hangingPunct="1"/>
            <a:r>
              <a:rPr lang="zh-CN" altLang="en-US" sz="2000" dirty="0">
                <a:latin typeface="华光魏体_CNKI" panose="02000500000000000000" charset="-122"/>
                <a:ea typeface="华光魏体_CNKI" panose="02000500000000000000" charset="-122"/>
                <a:cs typeface="华光魏体_CNKI" panose="02000500000000000000" charset="-122"/>
                <a:sym typeface="+mn-ea"/>
              </a:rPr>
              <a:t>问：发生了几次缺页中断？缺页率多少？</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lvl="1" eaLnBrk="1" hangingPunct="1"/>
            <a:r>
              <a:rPr lang="zh-CN" altLang="en-US" sz="2000" dirty="0">
                <a:latin typeface="华光魏体_CNKI" panose="02000500000000000000" charset="-122"/>
                <a:ea typeface="华光魏体_CNKI" panose="02000500000000000000" charset="-122"/>
                <a:cs typeface="华光魏体_CNKI" panose="02000500000000000000" charset="-122"/>
                <a:sym typeface="+mn-ea"/>
              </a:rPr>
              <a:t>发生了</a:t>
            </a:r>
            <a:r>
              <a:rPr lang="en-US" altLang="zh-CN" sz="2000"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12</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次缺页中断，</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lvl="1" eaLnBrk="1" hangingPunct="1"/>
            <a:r>
              <a:rPr lang="zh-CN" altLang="en-US" sz="2000" dirty="0">
                <a:latin typeface="华光魏体_CNKI" panose="02000500000000000000" charset="-122"/>
                <a:ea typeface="华光魏体_CNKI" panose="02000500000000000000" charset="-122"/>
                <a:cs typeface="华光魏体_CNKI" panose="02000500000000000000" charset="-122"/>
                <a:sym typeface="+mn-ea"/>
              </a:rPr>
              <a:t>缺页率</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缺页次数</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访问次数</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=12/20=</a:t>
            </a:r>
            <a:r>
              <a:rPr lang="en-US" altLang="zh-CN" sz="2000" dirty="0">
                <a:solidFill>
                  <a:srgbClr val="CC0000"/>
                </a:solidFill>
                <a:latin typeface="华光魏体_CNKI" panose="02000500000000000000" charset="-122"/>
                <a:ea typeface="华光魏体_CNKI" panose="02000500000000000000" charset="-122"/>
                <a:cs typeface="华光魏体_CNKI" panose="02000500000000000000" charset="-122"/>
                <a:sym typeface="+mn-ea"/>
              </a:rPr>
              <a:t>0.60</a:t>
            </a:r>
            <a:endParaRPr lang="en-US" altLang="zh-CN" sz="2000" dirty="0">
              <a:solidFill>
                <a:srgbClr val="CC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lide(fromBottom)">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slide(fromBottom)">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slide(fromBottom)">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slide(fromBottom)">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slide(fromBottom)">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slide(fromBottom)">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slide(fromBottom)">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linds(horizontal)">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slide(fromBottom)">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blinds(horizontal)">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slide(fromBottom)">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6" grpId="0" autoUpdateAnimBg="0"/>
      <p:bldP spid="27" grpId="0" autoUpdateAnimBg="0"/>
      <p:bldP spid="28" grpId="0" autoUpdateAnimBg="0"/>
      <p:bldP spid="32" grpId="0" autoUpdateAnimBg="0"/>
      <p:bldP spid="33" grpId="0" autoUpdateAnimBg="0"/>
      <p:bldP spid="3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19888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最近最久未使用算法（</a:t>
            </a:r>
            <a:r>
              <a:rPr lang="en-US" altLang="zh-CN" sz="2400">
                <a:solidFill>
                  <a:schemeClr val="tx1"/>
                </a:solidFill>
                <a:latin typeface="华光魏体_CNKI" panose="02000500000000000000" charset="-122"/>
                <a:ea typeface="华光魏体_CNKI" panose="02000500000000000000" charset="-122"/>
              </a:rPr>
              <a:t>LRU</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rgbClr val="7030A0"/>
                </a:solidFill>
                <a:latin typeface="华光魏体_CNKI" panose="02000500000000000000" charset="-122"/>
                <a:ea typeface="华光魏体_CNKI" panose="02000500000000000000" charset="-122"/>
              </a:rPr>
              <a:t>寄存器实现机制</a:t>
            </a:r>
            <a:endParaRPr lang="zh-CN" altLang="en-US" sz="2400">
              <a:solidFill>
                <a:srgbClr val="7030A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pic>
        <p:nvPicPr>
          <p:cNvPr id="2" name="图片 1" descr="图片1"/>
          <p:cNvPicPr>
            <a:picLocks noChangeAspect="1"/>
          </p:cNvPicPr>
          <p:nvPr/>
        </p:nvPicPr>
        <p:blipFill>
          <a:blip r:embed="rId1"/>
          <a:stretch>
            <a:fillRect/>
          </a:stretch>
        </p:blipFill>
        <p:spPr>
          <a:xfrm>
            <a:off x="453390" y="3402965"/>
            <a:ext cx="7076440" cy="3928745"/>
          </a:xfrm>
          <a:prstGeom prst="rect">
            <a:avLst/>
          </a:prstGeom>
        </p:spPr>
      </p:pic>
      <p:pic>
        <p:nvPicPr>
          <p:cNvPr id="10" name="图片 9" descr="图片2"/>
          <p:cNvPicPr>
            <a:picLocks noChangeAspect="1"/>
          </p:cNvPicPr>
          <p:nvPr/>
        </p:nvPicPr>
        <p:blipFill>
          <a:blip r:embed="rId2"/>
          <a:stretch>
            <a:fillRect/>
          </a:stretch>
        </p:blipFill>
        <p:spPr>
          <a:xfrm>
            <a:off x="6573520" y="3215005"/>
            <a:ext cx="5666105" cy="3164840"/>
          </a:xfrm>
          <a:prstGeom prst="rect">
            <a:avLst/>
          </a:prstGeom>
        </p:spPr>
      </p:pic>
    </p:spTree>
    <p:custDataLst>
      <p:tags r:id="rId3"/>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19888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最近最久未使用算法（</a:t>
            </a:r>
            <a:r>
              <a:rPr lang="en-US" altLang="zh-CN" sz="2400">
                <a:solidFill>
                  <a:schemeClr val="tx1"/>
                </a:solidFill>
                <a:latin typeface="华光魏体_CNKI" panose="02000500000000000000" charset="-122"/>
                <a:ea typeface="华光魏体_CNKI" panose="02000500000000000000" charset="-122"/>
              </a:rPr>
              <a:t>LRU</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rgbClr val="7030A0"/>
                </a:solidFill>
                <a:latin typeface="华光魏体_CNKI" panose="02000500000000000000" charset="-122"/>
                <a:ea typeface="华光魏体_CNKI" panose="02000500000000000000" charset="-122"/>
              </a:rPr>
              <a:t>栈实现机制</a:t>
            </a:r>
            <a:endParaRPr lang="zh-CN" altLang="en-US" sz="2400">
              <a:solidFill>
                <a:srgbClr val="7030A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graphicFrame>
        <p:nvGraphicFramePr>
          <p:cNvPr id="31" name="Object 5"/>
          <p:cNvGraphicFramePr>
            <a:graphicFrameLocks noChangeAspect="1"/>
          </p:cNvGraphicFramePr>
          <p:nvPr/>
        </p:nvGraphicFramePr>
        <p:xfrm>
          <a:off x="567055" y="3559810"/>
          <a:ext cx="7495540" cy="2595245"/>
        </p:xfrm>
        <a:graphic>
          <a:graphicData uri="http://schemas.openxmlformats.org/presentationml/2006/ole">
            <mc:AlternateContent xmlns:mc="http://schemas.openxmlformats.org/markup-compatibility/2006">
              <mc:Choice xmlns:v="urn:schemas-microsoft-com:vml" Requires="v">
                <p:oleObj spid="_x0000_s32" name="VISIO" r:id="rId1" imgW="3086100" imgH="929640" progId="Visio.Drawing.4">
                  <p:embed/>
                </p:oleObj>
              </mc:Choice>
              <mc:Fallback>
                <p:oleObj name="VISIO" r:id="rId1" imgW="3086100" imgH="929640" progId="Visio.Drawing.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55" y="3559810"/>
                        <a:ext cx="7495540" cy="2595245"/>
                      </a:xfrm>
                      <a:prstGeom prst="rect">
                        <a:avLst/>
                      </a:prstGeom>
                      <a:noFill/>
                      <a:ln>
                        <a:noFill/>
                      </a:ln>
                      <a:effectLst/>
                    </p:spPr>
                  </p:pic>
                </p:oleObj>
              </mc:Fallback>
            </mc:AlternateContent>
          </a:graphicData>
        </a:graphic>
      </p:graphicFrame>
      <p:sp>
        <p:nvSpPr>
          <p:cNvPr id="35" name="Line 6"/>
          <p:cNvSpPr>
            <a:spLocks noChangeShapeType="1"/>
          </p:cNvSpPr>
          <p:nvPr/>
        </p:nvSpPr>
        <p:spPr bwMode="auto">
          <a:xfrm flipV="1">
            <a:off x="3691890" y="4502150"/>
            <a:ext cx="542290" cy="1047115"/>
          </a:xfrm>
          <a:prstGeom prst="line">
            <a:avLst/>
          </a:prstGeom>
          <a:noFill/>
          <a:ln w="57150">
            <a:solidFill>
              <a:srgbClr val="FF0000"/>
            </a:solidFill>
            <a:round/>
            <a:tailEnd type="triangle" w="lg" len="lg"/>
          </a:ln>
          <a:extLst>
            <a:ext uri="{909E8E84-426E-40DD-AFC4-6F175D3DCCD1}">
              <a14:hiddenFill xmlns:a14="http://schemas.microsoft.com/office/drawing/2010/main">
                <a:noFill/>
              </a14:hiddenFill>
            </a:ext>
          </a:extLst>
        </p:spPr>
        <p:txBody>
          <a:bodyPr/>
          <a:p>
            <a:endParaRPr lang="zh-CN" altLang="en-US"/>
          </a:p>
        </p:txBody>
      </p:sp>
      <p:sp>
        <p:nvSpPr>
          <p:cNvPr id="3" name="文本框 2"/>
          <p:cNvSpPr txBox="1"/>
          <p:nvPr/>
        </p:nvSpPr>
        <p:spPr>
          <a:xfrm>
            <a:off x="8239125" y="3980815"/>
            <a:ext cx="3195320" cy="1568450"/>
          </a:xfrm>
          <a:prstGeom prst="rect">
            <a:avLst/>
          </a:prstGeom>
          <a:solidFill>
            <a:schemeClr val="accent1">
              <a:lumMod val="40000"/>
              <a:lumOff val="60000"/>
            </a:schemeClr>
          </a:solidFill>
        </p:spPr>
        <p:txBody>
          <a:bodyPr wrap="square" rtlCol="0" anchor="t">
            <a:spAutoFit/>
          </a:bodyPr>
          <a:p>
            <a:r>
              <a:rPr kumimoji="1" lang="zh-CN" altLang="en-US"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访问某页面时，从栈内取出，再压入栈顶。</a:t>
            </a:r>
            <a:r>
              <a:rPr kumimoji="1" lang="en-US" altLang="zh-CN"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LRU</a:t>
            </a:r>
            <a:r>
              <a:rPr kumimoji="1" lang="zh-CN" altLang="en-US"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置换的单元是</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栈底的页面号</a:t>
            </a:r>
            <a:endPar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 grpId="0" animBg="1"/>
      <p:bldP spid="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Clock</a:t>
            </a:r>
            <a:r>
              <a:rPr lang="zh-CN" altLang="en-US" sz="2400">
                <a:solidFill>
                  <a:schemeClr val="tx1"/>
                </a:solidFill>
                <a:latin typeface="华光魏体_CNKI" panose="02000500000000000000" charset="-122"/>
                <a:ea typeface="华光魏体_CNKI" panose="02000500000000000000" charset="-122"/>
              </a:rPr>
              <a:t>置换算法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pic>
        <p:nvPicPr>
          <p:cNvPr id="10" name="图片 9"/>
          <p:cNvPicPr>
            <a:picLocks noChangeAspect="1"/>
          </p:cNvPicPr>
          <p:nvPr/>
        </p:nvPicPr>
        <p:blipFill>
          <a:blip r:embed="rId1"/>
          <a:srcRect r="8307"/>
          <a:stretch>
            <a:fillRect/>
          </a:stretch>
        </p:blipFill>
        <p:spPr>
          <a:xfrm>
            <a:off x="574040" y="3227070"/>
            <a:ext cx="5067300" cy="3258820"/>
          </a:xfrm>
          <a:prstGeom prst="octagon">
            <a:avLst/>
          </a:prstGeom>
        </p:spPr>
      </p:pic>
      <p:sp>
        <p:nvSpPr>
          <p:cNvPr id="11" name="文本框 10"/>
          <p:cNvSpPr txBox="1"/>
          <p:nvPr/>
        </p:nvSpPr>
        <p:spPr>
          <a:xfrm>
            <a:off x="474980" y="2747645"/>
            <a:ext cx="5666105"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cs typeface="华光魏体_CNKI" panose="02000500000000000000" charset="-122"/>
              </a:rPr>
              <a:t>R</a:t>
            </a:r>
            <a:r>
              <a:rPr lang="zh-CN" altLang="en-US">
                <a:latin typeface="华光魏体_CNKI" panose="02000500000000000000" charset="-122"/>
                <a:ea typeface="华光魏体_CNKI" panose="02000500000000000000" charset="-122"/>
                <a:cs typeface="华光魏体_CNKI" panose="02000500000000000000" charset="-122"/>
              </a:rPr>
              <a:t>为访问位，如果该页面被访问则置为</a:t>
            </a:r>
            <a:r>
              <a:rPr lang="en-US" altLang="zh-CN">
                <a:latin typeface="华光魏体_CNKI" panose="02000500000000000000" charset="-122"/>
                <a:ea typeface="华光魏体_CNKI" panose="02000500000000000000" charset="-122"/>
                <a:cs typeface="华光魏体_CNKI" panose="02000500000000000000" charset="-122"/>
              </a:rPr>
              <a:t>1</a:t>
            </a:r>
            <a:r>
              <a:rPr lang="zh-CN" altLang="en-US">
                <a:latin typeface="华光魏体_CNKI" panose="02000500000000000000" charset="-122"/>
                <a:ea typeface="华光魏体_CNKI" panose="02000500000000000000" charset="-122"/>
                <a:cs typeface="华光魏体_CNKI" panose="02000500000000000000" charset="-122"/>
              </a:rPr>
              <a:t>，初始值为</a:t>
            </a:r>
            <a:r>
              <a:rPr lang="en-US" altLang="zh-CN">
                <a:latin typeface="华光魏体_CNKI" panose="02000500000000000000" charset="-122"/>
                <a:ea typeface="华光魏体_CNKI" panose="02000500000000000000" charset="-122"/>
                <a:cs typeface="华光魏体_CNKI" panose="02000500000000000000" charset="-122"/>
              </a:rPr>
              <a:t>0</a:t>
            </a:r>
            <a:endParaRPr lang="en-US" altLang="zh-CN">
              <a:latin typeface="华光魏体_CNKI" panose="02000500000000000000" charset="-122"/>
              <a:ea typeface="华光魏体_CNKI" panose="02000500000000000000" charset="-122"/>
              <a:cs typeface="华光魏体_CNKI" panose="02000500000000000000" charset="-122"/>
            </a:endParaRPr>
          </a:p>
        </p:txBody>
      </p:sp>
      <p:sp>
        <p:nvSpPr>
          <p:cNvPr id="12" name="文本框 11"/>
          <p:cNvSpPr txBox="1"/>
          <p:nvPr/>
        </p:nvSpPr>
        <p:spPr>
          <a:xfrm>
            <a:off x="5900420" y="1929765"/>
            <a:ext cx="5801360" cy="706755"/>
          </a:xfrm>
          <a:prstGeom prst="rect">
            <a:avLst/>
          </a:prstGeom>
          <a:noFill/>
        </p:spPr>
        <p:txBody>
          <a:bodyPr wrap="square" rtlCol="0" anchor="t">
            <a:spAutoFit/>
          </a:bodyPr>
          <a:p>
            <a:r>
              <a:rPr lang="zh-CN" altLang="en-US" sz="2000">
                <a:latin typeface="华光魏体_CNKI" panose="02000500000000000000" charset="-122"/>
                <a:ea typeface="华光魏体_CNKI" panose="02000500000000000000" charset="-122"/>
                <a:cs typeface="华光魏体_CNKI" panose="02000500000000000000" charset="-122"/>
                <a:sym typeface="+mn-ea"/>
              </a:rPr>
              <a:t>例：一个作业物理块数为3，作业页面走向为3，4，2，6，4，3；时钟(CLOCK)置换算法流程：</a:t>
            </a:r>
            <a:endParaRPr lang="zh-CN" altLang="en-US" sz="2000">
              <a:latin typeface="华光魏体_CNKI" panose="02000500000000000000" charset="-122"/>
              <a:ea typeface="华光魏体_CNKI" panose="02000500000000000000" charset="-122"/>
              <a:cs typeface="华光魏体_CNKI" panose="02000500000000000000" charset="-122"/>
              <a:sym typeface="+mn-ea"/>
            </a:endParaRPr>
          </a:p>
        </p:txBody>
      </p:sp>
      <p:pic>
        <p:nvPicPr>
          <p:cNvPr id="16" name="图片 15" descr="20200114200457708[1]"/>
          <p:cNvPicPr>
            <a:picLocks noChangeAspect="1"/>
          </p:cNvPicPr>
          <p:nvPr/>
        </p:nvPicPr>
        <p:blipFill>
          <a:blip r:embed="rId2"/>
          <a:stretch>
            <a:fillRect/>
          </a:stretch>
        </p:blipFill>
        <p:spPr>
          <a:xfrm>
            <a:off x="5985510" y="3073400"/>
            <a:ext cx="1539875" cy="1307465"/>
          </a:xfrm>
          <a:prstGeom prst="rect">
            <a:avLst/>
          </a:prstGeom>
        </p:spPr>
      </p:pic>
      <p:pic>
        <p:nvPicPr>
          <p:cNvPr id="17" name="图片 16" descr="20200114200510159[1]"/>
          <p:cNvPicPr>
            <a:picLocks noChangeAspect="1"/>
          </p:cNvPicPr>
          <p:nvPr/>
        </p:nvPicPr>
        <p:blipFill>
          <a:blip r:embed="rId3"/>
          <a:stretch>
            <a:fillRect/>
          </a:stretch>
        </p:blipFill>
        <p:spPr>
          <a:xfrm>
            <a:off x="7674610" y="3074035"/>
            <a:ext cx="1434465" cy="1306830"/>
          </a:xfrm>
          <a:prstGeom prst="rect">
            <a:avLst/>
          </a:prstGeom>
        </p:spPr>
      </p:pic>
      <p:pic>
        <p:nvPicPr>
          <p:cNvPr id="18" name="图片 17" descr="20200114200537276[1]"/>
          <p:cNvPicPr>
            <a:picLocks noChangeAspect="1"/>
          </p:cNvPicPr>
          <p:nvPr/>
        </p:nvPicPr>
        <p:blipFill>
          <a:blip r:embed="rId4"/>
          <a:stretch>
            <a:fillRect/>
          </a:stretch>
        </p:blipFill>
        <p:spPr>
          <a:xfrm>
            <a:off x="9263380" y="3100070"/>
            <a:ext cx="1280795" cy="1280795"/>
          </a:xfrm>
          <a:prstGeom prst="rect">
            <a:avLst/>
          </a:prstGeom>
        </p:spPr>
      </p:pic>
      <p:pic>
        <p:nvPicPr>
          <p:cNvPr id="19" name="图片 18" descr="20200114200548390[1]"/>
          <p:cNvPicPr>
            <a:picLocks noChangeAspect="1"/>
          </p:cNvPicPr>
          <p:nvPr/>
        </p:nvPicPr>
        <p:blipFill>
          <a:blip r:embed="rId5"/>
          <a:stretch>
            <a:fillRect/>
          </a:stretch>
        </p:blipFill>
        <p:spPr>
          <a:xfrm>
            <a:off x="10614025" y="3117850"/>
            <a:ext cx="1468120" cy="1245870"/>
          </a:xfrm>
          <a:prstGeom prst="rect">
            <a:avLst/>
          </a:prstGeom>
        </p:spPr>
      </p:pic>
      <p:pic>
        <p:nvPicPr>
          <p:cNvPr id="20" name="图片 19" descr="20200114200556338[1]"/>
          <p:cNvPicPr>
            <a:picLocks noChangeAspect="1"/>
          </p:cNvPicPr>
          <p:nvPr/>
        </p:nvPicPr>
        <p:blipFill>
          <a:blip r:embed="rId6"/>
          <a:stretch>
            <a:fillRect/>
          </a:stretch>
        </p:blipFill>
        <p:spPr>
          <a:xfrm>
            <a:off x="5995670" y="4411980"/>
            <a:ext cx="1539240" cy="1401445"/>
          </a:xfrm>
          <a:prstGeom prst="rect">
            <a:avLst/>
          </a:prstGeom>
        </p:spPr>
      </p:pic>
      <p:pic>
        <p:nvPicPr>
          <p:cNvPr id="21" name="图片 20" descr="20200114200617319[1]"/>
          <p:cNvPicPr>
            <a:picLocks noChangeAspect="1"/>
          </p:cNvPicPr>
          <p:nvPr/>
        </p:nvPicPr>
        <p:blipFill>
          <a:blip r:embed="rId7"/>
          <a:stretch>
            <a:fillRect/>
          </a:stretch>
        </p:blipFill>
        <p:spPr>
          <a:xfrm>
            <a:off x="7674610" y="4411345"/>
            <a:ext cx="1433830" cy="1402080"/>
          </a:xfrm>
          <a:prstGeom prst="rect">
            <a:avLst/>
          </a:prstGeom>
        </p:spPr>
      </p:pic>
      <p:pic>
        <p:nvPicPr>
          <p:cNvPr id="22" name="图片 21" descr="20200114200619232[1]"/>
          <p:cNvPicPr>
            <a:picLocks noChangeAspect="1"/>
          </p:cNvPicPr>
          <p:nvPr/>
        </p:nvPicPr>
        <p:blipFill>
          <a:blip r:embed="rId8"/>
          <a:stretch>
            <a:fillRect/>
          </a:stretch>
        </p:blipFill>
        <p:spPr>
          <a:xfrm>
            <a:off x="9192260" y="4411980"/>
            <a:ext cx="1431290" cy="1401445"/>
          </a:xfrm>
          <a:prstGeom prst="rect">
            <a:avLst/>
          </a:prstGeom>
        </p:spPr>
      </p:pic>
    </p:spTree>
    <p:custDataLst>
      <p:tags r:id="rId9"/>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常规存储管理（上一章讲过的）无法解决以上问题，原因有</a:t>
            </a:r>
            <a:r>
              <a:rPr lang="zh-CN" altLang="en-US" sz="2400">
                <a:solidFill>
                  <a:schemeClr val="tx1"/>
                </a:solidFill>
                <a:latin typeface="华光魏体_CNKI" panose="02000500000000000000" charset="-122"/>
                <a:ea typeface="华光魏体_CNKI" panose="02000500000000000000" charset="-122"/>
              </a:rPr>
              <a:t>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①一次性；要求程序必须</a:t>
            </a:r>
            <a:r>
              <a:rPr lang="zh-CN" altLang="en-US" sz="2400">
                <a:solidFill>
                  <a:srgbClr val="FF0000"/>
                </a:solidFill>
                <a:latin typeface="华光魏体_CNKI" panose="02000500000000000000" charset="-122"/>
                <a:ea typeface="华光魏体_CNKI" panose="02000500000000000000" charset="-122"/>
              </a:rPr>
              <a:t>一次性整体装入</a:t>
            </a:r>
            <a:r>
              <a:rPr lang="zh-CN" altLang="en-US" sz="2400">
                <a:solidFill>
                  <a:schemeClr val="tx1"/>
                </a:solidFill>
                <a:latin typeface="华光魏体_CNKI" panose="02000500000000000000" charset="-122"/>
                <a:ea typeface="华光魏体_CNKI" panose="02000500000000000000" charset="-122"/>
              </a:rPr>
              <a:t>内存才能执行</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②驻留性；要求程序在</a:t>
            </a:r>
            <a:r>
              <a:rPr lang="zh-CN" altLang="en-US" sz="2400">
                <a:solidFill>
                  <a:srgbClr val="FF0000"/>
                </a:solidFill>
                <a:latin typeface="华光魏体_CNKI" panose="02000500000000000000" charset="-122"/>
                <a:ea typeface="华光魏体_CNKI" panose="02000500000000000000" charset="-122"/>
              </a:rPr>
              <a:t>整个执行过程中必须都留在内存中</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需要一次性的将进程全部装入吗？</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进程在执行的过程中需要一直驻留在内存中</a:t>
            </a:r>
            <a:r>
              <a:rPr lang="zh-CN" altLang="en-US" sz="2400">
                <a:solidFill>
                  <a:schemeClr val="tx1"/>
                </a:solidFill>
                <a:latin typeface="华光魏体_CNKI" panose="02000500000000000000" charset="-122"/>
                <a:ea typeface="华光魏体_CNKI" panose="02000500000000000000" charset="-122"/>
              </a:rPr>
              <a:t>吗？</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5" end="5"/>
                                            </p:txEl>
                                          </p:spTgt>
                                        </p:tgtEl>
                                        <p:attrNameLst>
                                          <p:attrName>style.visibility</p:attrName>
                                        </p:attrNameLst>
                                      </p:cBhvr>
                                      <p:to>
                                        <p:strVal val="visible"/>
                                      </p:to>
                                    </p:set>
                                    <p:animEffect transition="in" filter="wipe(left)">
                                      <p:cBhvr>
                                        <p:cTn id="7" dur="500"/>
                                        <p:tgtEl>
                                          <p:spTgt spid="2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xEl>
                                              <p:pRg st="6" end="6"/>
                                            </p:txEl>
                                          </p:spTgt>
                                        </p:tgtEl>
                                        <p:attrNameLst>
                                          <p:attrName>style.visibility</p:attrName>
                                        </p:attrNameLst>
                                      </p:cBhvr>
                                      <p:to>
                                        <p:strVal val="visible"/>
                                      </p:to>
                                    </p:set>
                                    <p:animEffect transition="in" filter="wipe(left)">
                                      <p:cBhvr>
                                        <p:cTn id="12"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645160"/>
          </a:xfrm>
          <a:prstGeom prst="rect">
            <a:avLst/>
          </a:prstGeom>
          <a:noFill/>
        </p:spPr>
        <p:txBody>
          <a:bodyPr wrap="square" rtlCol="0">
            <a:spAutoFit/>
          </a:bodyPr>
          <a:p>
            <a:pPr marL="342900" indent="-342900">
              <a:lnSpc>
                <a:spcPct val="150000"/>
              </a:lnSpc>
              <a:buFont typeface="Wingdings" panose="05000000000000000000" charset="0"/>
              <a:buChar char="Ø"/>
            </a:pPr>
            <a:r>
              <a:rPr lang="en-US" altLang="zh-CN" sz="2400">
                <a:solidFill>
                  <a:schemeClr val="tx1"/>
                </a:solidFill>
                <a:latin typeface="华光魏体_CNKI" panose="02000500000000000000" charset="-122"/>
                <a:ea typeface="华光魏体_CNKI" panose="02000500000000000000" charset="-122"/>
              </a:rPr>
              <a:t>Clock</a:t>
            </a:r>
            <a:r>
              <a:rPr lang="zh-CN" altLang="en-US" sz="2400">
                <a:solidFill>
                  <a:schemeClr val="tx1"/>
                </a:solidFill>
                <a:latin typeface="华光魏体_CNKI" panose="02000500000000000000" charset="-122"/>
                <a:ea typeface="华光魏体_CNKI" panose="02000500000000000000" charset="-122"/>
              </a:rPr>
              <a:t>置换算法</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pic>
        <p:nvPicPr>
          <p:cNvPr id="10" name="图片 9"/>
          <p:cNvPicPr>
            <a:picLocks noChangeAspect="1"/>
          </p:cNvPicPr>
          <p:nvPr/>
        </p:nvPicPr>
        <p:blipFill>
          <a:blip r:embed="rId1"/>
          <a:srcRect r="8307"/>
          <a:stretch>
            <a:fillRect/>
          </a:stretch>
        </p:blipFill>
        <p:spPr>
          <a:xfrm>
            <a:off x="6579235" y="194310"/>
            <a:ext cx="5067300" cy="3258820"/>
          </a:xfrm>
          <a:prstGeom prst="octagon">
            <a:avLst/>
          </a:prstGeom>
        </p:spPr>
      </p:pic>
      <p:sp>
        <p:nvSpPr>
          <p:cNvPr id="11" name="文本框 10"/>
          <p:cNvSpPr txBox="1"/>
          <p:nvPr/>
        </p:nvSpPr>
        <p:spPr>
          <a:xfrm>
            <a:off x="474980" y="2747645"/>
            <a:ext cx="5666105" cy="829945"/>
          </a:xfrm>
          <a:prstGeom prst="rect">
            <a:avLst/>
          </a:prstGeom>
          <a:noFill/>
        </p:spPr>
        <p:txBody>
          <a:bodyPr wrap="square" rtlCol="0">
            <a:spAutoFit/>
          </a:bodyPr>
          <a:p>
            <a:pPr marL="285750" indent="-285750">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不仅考虑最近是否被访问，还需要考虑换出代价；</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312420" y="3509645"/>
            <a:ext cx="11841480" cy="3415030"/>
          </a:xfrm>
          <a:prstGeom prst="rect">
            <a:avLst/>
          </a:prstGeom>
          <a:noFill/>
        </p:spPr>
        <p:txBody>
          <a:bodyPr wrap="square" rtlCol="0" anchor="t">
            <a:spAutoFit/>
          </a:bodyPr>
          <a:p>
            <a:pPr>
              <a:lnSpc>
                <a:spcPct val="150000"/>
              </a:lnSpc>
            </a:pPr>
            <a:r>
              <a:rPr lang="zh-CN" altLang="en-US">
                <a:latin typeface="华光魏体_CNKI" panose="02000500000000000000" charset="-122"/>
                <a:ea typeface="华光魏体_CNKI" panose="02000500000000000000" charset="-122"/>
                <a:cs typeface="华光魏体_CNKI" panose="02000500000000000000" charset="-122"/>
              </a:rPr>
              <a:t>在将一个页面换出时，如果该页已被修改过，便须将该页重新写回到磁盘上；但如果该页未被修改过，则不必将它拷回磁盘。在改进型Clock算法中，除须考虑页面的使用情况外，还须在增加一个因素，即</a:t>
            </a:r>
            <a:r>
              <a:rPr lang="zh-CN" altLang="en-US" b="1">
                <a:solidFill>
                  <a:srgbClr val="00B050"/>
                </a:solidFill>
                <a:latin typeface="华光魏体_CNKI" panose="02000500000000000000" charset="-122"/>
                <a:ea typeface="华光魏体_CNKI" panose="02000500000000000000" charset="-122"/>
                <a:cs typeface="华光魏体_CNKI" panose="02000500000000000000" charset="-122"/>
              </a:rPr>
              <a:t>置换代价</a:t>
            </a:r>
            <a:r>
              <a:rPr lang="zh-CN" altLang="en-US">
                <a:latin typeface="华光魏体_CNKI" panose="02000500000000000000" charset="-122"/>
                <a:ea typeface="华光魏体_CNKI" panose="02000500000000000000" charset="-122"/>
                <a:cs typeface="华光魏体_CNKI" panose="02000500000000000000" charset="-122"/>
              </a:rPr>
              <a:t>，这样页面换出时，既要是未使用过的页面，又要是未被修改过的页面。把同时满足这两个条件的页面作为首选淘汰的页面。由访问位A和修改位M可以组合成下面四种类型的页面: </a:t>
            </a:r>
            <a:endParaRPr lang="zh-CN" altLang="en-US">
              <a:latin typeface="华光魏体_CNKI" panose="02000500000000000000" charset="-122"/>
              <a:ea typeface="华光魏体_CNKI" panose="02000500000000000000" charset="-122"/>
              <a:cs typeface="华光魏体_CNKI" panose="02000500000000000000" charset="-122"/>
            </a:endParaRPr>
          </a:p>
          <a:p>
            <a:pPr>
              <a:lnSpc>
                <a:spcPct val="150000"/>
              </a:lnSpc>
            </a:pP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1类（A=0，M=0）：</a:t>
            </a:r>
            <a:r>
              <a:rPr lang="zh-CN" altLang="en-US" b="1">
                <a:solidFill>
                  <a:schemeClr val="tx2"/>
                </a:solidFill>
                <a:latin typeface="华光魏体_CNKI" panose="02000500000000000000" charset="-122"/>
                <a:ea typeface="华光魏体_CNKI" panose="02000500000000000000" charset="-122"/>
                <a:cs typeface="华光魏体_CNKI" panose="02000500000000000000" charset="-122"/>
              </a:rPr>
              <a:t>表示该页最近既未被访问，又未被修改，是最佳淘汰页。</a:t>
            </a: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 </a:t>
            </a:r>
            <a:endParaRPr lang="zh-CN" altLang="en-US" b="1">
              <a:solidFill>
                <a:srgbClr val="7030A0"/>
              </a:solidFill>
              <a:latin typeface="华光魏体_CNKI" panose="02000500000000000000" charset="-122"/>
              <a:ea typeface="华光魏体_CNKI" panose="02000500000000000000" charset="-122"/>
              <a:cs typeface="华光魏体_CNKI" panose="02000500000000000000" charset="-122"/>
            </a:endParaRPr>
          </a:p>
          <a:p>
            <a:pPr>
              <a:lnSpc>
                <a:spcPct val="150000"/>
              </a:lnSpc>
            </a:pP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2类（A=0，M=0）：</a:t>
            </a:r>
            <a:r>
              <a:rPr lang="zh-CN" altLang="en-US" b="1">
                <a:solidFill>
                  <a:schemeClr val="tx2"/>
                </a:solidFill>
                <a:latin typeface="华光魏体_CNKI" panose="02000500000000000000" charset="-122"/>
                <a:ea typeface="华光魏体_CNKI" panose="02000500000000000000" charset="-122"/>
                <a:cs typeface="华光魏体_CNKI" panose="02000500000000000000" charset="-122"/>
              </a:rPr>
              <a:t>表示该页最近未被访问，但已被修改，并不是很好的淘汰页。</a:t>
            </a: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 </a:t>
            </a:r>
            <a:endParaRPr lang="zh-CN" altLang="en-US" b="1">
              <a:solidFill>
                <a:srgbClr val="7030A0"/>
              </a:solidFill>
              <a:latin typeface="华光魏体_CNKI" panose="02000500000000000000" charset="-122"/>
              <a:ea typeface="华光魏体_CNKI" panose="02000500000000000000" charset="-122"/>
              <a:cs typeface="华光魏体_CNKI" panose="02000500000000000000" charset="-122"/>
            </a:endParaRPr>
          </a:p>
          <a:p>
            <a:pPr>
              <a:lnSpc>
                <a:spcPct val="150000"/>
              </a:lnSpc>
            </a:pP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3类（A=1，M=0）：</a:t>
            </a:r>
            <a:r>
              <a:rPr lang="zh-CN" altLang="en-US" b="1">
                <a:solidFill>
                  <a:schemeClr val="tx2"/>
                </a:solidFill>
                <a:latin typeface="华光魏体_CNKI" panose="02000500000000000000" charset="-122"/>
                <a:ea typeface="华光魏体_CNKI" panose="02000500000000000000" charset="-122"/>
                <a:cs typeface="华光魏体_CNKI" panose="02000500000000000000" charset="-122"/>
              </a:rPr>
              <a:t>表示该页最近已被访问，但未被修改，该页有可能在被访问。</a:t>
            </a: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 </a:t>
            </a:r>
            <a:endParaRPr lang="zh-CN" altLang="en-US" b="1">
              <a:solidFill>
                <a:srgbClr val="7030A0"/>
              </a:solidFill>
              <a:latin typeface="华光魏体_CNKI" panose="02000500000000000000" charset="-122"/>
              <a:ea typeface="华光魏体_CNKI" panose="02000500000000000000" charset="-122"/>
              <a:cs typeface="华光魏体_CNKI" panose="02000500000000000000" charset="-122"/>
            </a:endParaRPr>
          </a:p>
          <a:p>
            <a:pPr>
              <a:lnSpc>
                <a:spcPct val="150000"/>
              </a:lnSpc>
            </a:pPr>
            <a:r>
              <a:rPr lang="zh-CN" altLang="en-US" b="1">
                <a:solidFill>
                  <a:srgbClr val="7030A0"/>
                </a:solidFill>
                <a:latin typeface="华光魏体_CNKI" panose="02000500000000000000" charset="-122"/>
                <a:ea typeface="华光魏体_CNKI" panose="02000500000000000000" charset="-122"/>
                <a:cs typeface="华光魏体_CNKI" panose="02000500000000000000" charset="-122"/>
              </a:rPr>
              <a:t>4类（A=1，M=1）：</a:t>
            </a:r>
            <a:r>
              <a:rPr lang="zh-CN" altLang="en-US" b="1">
                <a:solidFill>
                  <a:schemeClr val="tx2"/>
                </a:solidFill>
                <a:latin typeface="华光魏体_CNKI" panose="02000500000000000000" charset="-122"/>
                <a:ea typeface="华光魏体_CNKI" panose="02000500000000000000" charset="-122"/>
                <a:cs typeface="华光魏体_CNKI" panose="02000500000000000000" charset="-122"/>
              </a:rPr>
              <a:t>表示该页最近已被访问且被修改，该页可能再被访问。</a:t>
            </a:r>
            <a:endParaRPr lang="zh-CN" altLang="en-US" b="1">
              <a:solidFill>
                <a:schemeClr val="tx2"/>
              </a:solidFill>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9174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访问内存的有效时间（</a:t>
            </a:r>
            <a:r>
              <a:rPr lang="en-US" altLang="zh-CN" sz="2400">
                <a:solidFill>
                  <a:schemeClr val="tx1"/>
                </a:solidFill>
                <a:latin typeface="华光魏体_CNKI" panose="02000500000000000000" charset="-122"/>
                <a:ea typeface="华光魏体_CNKI" panose="02000500000000000000" charset="-122"/>
              </a:rPr>
              <a:t>EAT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假设：</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查找快表的时间为λ；访问实际内存物理地址的时间为</a:t>
            </a:r>
            <a:r>
              <a:rPr lang="en-US" altLang="zh-CN"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t</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；缺页中断的时间为ε</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情况一：页表项在快表中；页在内存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情况二：页表项不在快表中，页在内存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情况三：页不在</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内存中；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95338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访问内存的有效时间（</a:t>
            </a:r>
            <a:r>
              <a:rPr lang="en-US" altLang="zh-CN" sz="2400">
                <a:solidFill>
                  <a:schemeClr val="tx1"/>
                </a:solidFill>
                <a:latin typeface="华光魏体_CNKI" panose="02000500000000000000" charset="-122"/>
                <a:ea typeface="华光魏体_CNKI" panose="02000500000000000000" charset="-122"/>
              </a:rPr>
              <a:t>EAT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假设：</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查找快表的时间为λ；访问实际内存物理地址的时间为</a:t>
            </a:r>
            <a:r>
              <a:rPr lang="en-US" altLang="zh-CN"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t</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；缺页中断的时间为ε</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情况一：页表项在快表中；页在内存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情况二：页表项不在快表中，页在内存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情况三：页不在</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内存中；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87667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访问内存的有效时间（</a:t>
            </a:r>
            <a:r>
              <a:rPr lang="en-US" altLang="zh-CN" sz="2400">
                <a:solidFill>
                  <a:schemeClr val="tx1"/>
                </a:solidFill>
                <a:latin typeface="华光魏体_CNKI" panose="02000500000000000000" charset="-122"/>
                <a:ea typeface="华光魏体_CNKI" panose="02000500000000000000" charset="-122"/>
              </a:rPr>
              <a:t>EAT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假设：</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查找快表的时间为λ；访问实际内存物理地址的时间为</a:t>
            </a:r>
            <a:r>
              <a:rPr lang="en-US" altLang="zh-CN"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t</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；缺页中断的时间为ε</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情况一：页表项在快表中；页在内存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情况二：页表项不在快表中，页在内存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+t=2</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gn="ctr">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查快表未命中，进内存查页表，更新快表，访问内存</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页</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情况三：页不在</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内存中；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79996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访问内存的有效时间（</a:t>
            </a:r>
            <a:r>
              <a:rPr lang="en-US" altLang="zh-CN" sz="2400">
                <a:solidFill>
                  <a:schemeClr val="tx1"/>
                </a:solidFill>
                <a:latin typeface="华光魏体_CNKI" panose="02000500000000000000" charset="-122"/>
                <a:ea typeface="华光魏体_CNKI" panose="02000500000000000000" charset="-122"/>
              </a:rPr>
              <a:t>EAT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假设：</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查找快表的时间为λ；访问实际内存物理地址的时间为</a:t>
            </a:r>
            <a:r>
              <a:rPr lang="en-US" altLang="zh-CN"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t</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；缺页中断的时间为ε</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情况一：页表项在快表中；页在内存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情况二：页表项不在快表中，页在内存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+t=2</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gn="ctr">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查快表未命中，进内存查页表，更新快表，访问内存</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页</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情况三：页不在</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内存中；</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ε</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ε</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+2</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gn="ctr">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快表未命中，内存查页表，缺页中断，更新快表，访问内存</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页</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a:solidFill>
                  <a:schemeClr val="tx1"/>
                </a:solidFill>
                <a:latin typeface="华光魏体_CNKI" panose="02000500000000000000" charset="-122"/>
                <a:ea typeface="华光魏体_CNKI" panose="02000500000000000000" charset="-122"/>
              </a:rPr>
              <a:t>访问内存的有效时间（</a:t>
            </a:r>
            <a:r>
              <a:rPr lang="en-US" altLang="zh-CN" sz="2400">
                <a:solidFill>
                  <a:schemeClr val="tx1"/>
                </a:solidFill>
                <a:latin typeface="华光魏体_CNKI" panose="02000500000000000000" charset="-122"/>
                <a:ea typeface="华光魏体_CNKI" panose="02000500000000000000" charset="-122"/>
              </a:rPr>
              <a:t>EAT</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rPr>
              <a:t>假设：</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查找快表的时间为λ；访问实际内存物理地址的时间为</a:t>
            </a:r>
            <a:r>
              <a:rPr lang="en-US" altLang="zh-CN"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t</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；缺页中断的时间为ε</a:t>
            </a:r>
            <a:endPar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情况一：页表项在快表中；页在内存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情况二：页表项不在快表中，页在内存</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中；</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+t=2</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情况三：页不在</a:t>
            </a:r>
            <a:r>
              <a:rPr lang="zh-CN" altLang="en-US" sz="2000">
                <a:gradFill>
                  <a:gsLst>
                    <a:gs pos="0">
                      <a:srgbClr val="7B32B2"/>
                    </a:gs>
                    <a:gs pos="100000">
                      <a:srgbClr val="401A5D"/>
                    </a:gs>
                  </a:gsLst>
                  <a:lin scaled="0"/>
                </a:gradFill>
                <a:latin typeface="Times New Roman" panose="02020603050405020304" charset="0"/>
                <a:ea typeface="华光魏体_CNKI" panose="02000500000000000000" charset="-122"/>
                <a:cs typeface="Times New Roman" panose="02020603050405020304" charset="0"/>
              </a:rPr>
              <a:t>内存中；</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rPr>
              <a:t>EAT=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ε</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ε</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+2</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（λ</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假设快表的命中率为</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a</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，缺页率为</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f</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则</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gn="ctr">
              <a:lnSpc>
                <a:spcPct val="150000"/>
              </a:lnSpc>
              <a:buFont typeface="Wingdings" panose="05000000000000000000" charset="0"/>
              <a:buNone/>
            </a:pP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EAT=</a:t>
            </a:r>
            <a:r>
              <a:rPr lang="zh-CN" altLang="en-US" sz="2000">
                <a:latin typeface="Times New Roman" panose="02020603050405020304" charset="0"/>
                <a:ea typeface="华光魏体_CNKI" panose="02000500000000000000" charset="-122"/>
                <a:cs typeface="Times New Roman" panose="02020603050405020304" charset="0"/>
                <a:sym typeface="+mn-ea"/>
              </a:rPr>
              <a:t>λ</a:t>
            </a:r>
            <a:r>
              <a:rPr lang="en-US" altLang="zh-CN" sz="2000">
                <a:latin typeface="Times New Roman" panose="02020603050405020304" charset="0"/>
                <a:ea typeface="华光魏体_CNKI" panose="02000500000000000000" charset="-122"/>
                <a:cs typeface="Times New Roman" panose="02020603050405020304" charset="0"/>
                <a:sym typeface="+mn-ea"/>
              </a:rPr>
              <a:t>+a</a:t>
            </a:r>
            <a:r>
              <a:rPr lang="en-US" altLang="zh-CN" sz="2000">
                <a:latin typeface="Times New Roman" panose="02020603050405020304" charset="0"/>
                <a:ea typeface="微软雅黑" panose="020B0503020204020204"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t+(1-a)</a:t>
            </a:r>
            <a:r>
              <a:rPr lang="en-US" altLang="zh-CN" sz="2000">
                <a:latin typeface="Times New Roman" panose="02020603050405020304" charset="0"/>
                <a:ea typeface="微软雅黑" panose="020B0503020204020204"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t+(1-f)</a:t>
            </a:r>
            <a:r>
              <a:rPr lang="en-US" altLang="zh-CN" sz="2000">
                <a:latin typeface="Times New Roman" panose="02020603050405020304" charset="0"/>
                <a:ea typeface="微软雅黑" panose="020B0503020204020204"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a:t>
            </a:r>
            <a:r>
              <a:rPr lang="zh-CN" altLang="en-US" sz="2000">
                <a:latin typeface="Times New Roman" panose="02020603050405020304" charset="0"/>
                <a:ea typeface="华光魏体_CNKI" panose="02000500000000000000" charset="-122"/>
                <a:cs typeface="Times New Roman" panose="02020603050405020304" charset="0"/>
                <a:sym typeface="+mn-ea"/>
              </a:rPr>
              <a:t>λ</a:t>
            </a:r>
            <a:r>
              <a:rPr lang="en-US" altLang="zh-CN" sz="2000">
                <a:latin typeface="Times New Roman" panose="02020603050405020304" charset="0"/>
                <a:ea typeface="华光魏体_CNKI" panose="02000500000000000000" charset="-122"/>
                <a:cs typeface="Times New Roman" panose="02020603050405020304" charset="0"/>
                <a:sym typeface="+mn-ea"/>
              </a:rPr>
              <a:t>+t)+f</a:t>
            </a:r>
            <a:r>
              <a:rPr lang="en-US" altLang="zh-CN" sz="2000">
                <a:latin typeface="Times New Roman" panose="02020603050405020304" charset="0"/>
                <a:ea typeface="微软雅黑" panose="020B0503020204020204"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a:t>
            </a:r>
            <a:r>
              <a:rPr lang="zh-CN" altLang="en-US" sz="2000">
                <a:latin typeface="Times New Roman" panose="02020603050405020304" charset="0"/>
                <a:ea typeface="华光魏体_CNKI" panose="02000500000000000000" charset="-122"/>
                <a:cs typeface="Times New Roman" panose="02020603050405020304" charset="0"/>
                <a:sym typeface="+mn-ea"/>
              </a:rPr>
              <a:t>ε</a:t>
            </a:r>
            <a:r>
              <a:rPr lang="en-US" altLang="zh-CN" sz="2000">
                <a:latin typeface="Times New Roman" panose="02020603050405020304" charset="0"/>
                <a:ea typeface="华光魏体_CNKI" panose="02000500000000000000" charset="-122"/>
                <a:cs typeface="Times New Roman" panose="02020603050405020304" charset="0"/>
                <a:sym typeface="+mn-ea"/>
              </a:rPr>
              <a:t>+</a:t>
            </a:r>
            <a:r>
              <a:rPr lang="zh-CN" altLang="en-US" sz="2000">
                <a:latin typeface="Times New Roman" panose="02020603050405020304" charset="0"/>
                <a:ea typeface="华光魏体_CNKI" panose="02000500000000000000" charset="-122"/>
                <a:cs typeface="Times New Roman" panose="02020603050405020304" charset="0"/>
                <a:sym typeface="+mn-ea"/>
              </a:rPr>
              <a:t>λ</a:t>
            </a:r>
            <a:r>
              <a:rPr lang="en-US" altLang="zh-CN" sz="2000">
                <a:latin typeface="Times New Roman" panose="02020603050405020304" charset="0"/>
                <a:ea typeface="华光魏体_CNKI" panose="02000500000000000000" charset="-122"/>
                <a:cs typeface="Times New Roman" panose="02020603050405020304" charset="0"/>
                <a:sym typeface="+mn-ea"/>
              </a:rPr>
              <a:t>+t)]</a:t>
            </a:r>
            <a:endParaRPr lang="en-US" altLang="zh-CN" sz="2000">
              <a:latin typeface="Times New Roman" panose="02020603050405020304" charset="0"/>
              <a:ea typeface="华光魏体_CNKI" panose="02000500000000000000" charset="-122"/>
              <a:cs typeface="Times New Roman" panose="02020603050405020304" charset="0"/>
              <a:sym typeface="+mn-ea"/>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5.3</a:t>
            </a:r>
            <a:r>
              <a:rPr lang="zh-CN" altLang="en-US" sz="4400">
                <a:latin typeface="华光魏体_CNKI" panose="02000500000000000000" charset="-122"/>
                <a:ea typeface="华光魏体_CNKI" panose="02000500000000000000" charset="-122"/>
              </a:rPr>
              <a:t>页面置换</a:t>
            </a:r>
            <a:r>
              <a:rPr lang="zh-CN" altLang="en-US" sz="4400">
                <a:latin typeface="华光魏体_CNKI" panose="02000500000000000000" charset="-122"/>
                <a:ea typeface="华光魏体_CNKI" panose="02000500000000000000" charset="-122"/>
              </a:rPr>
              <a:t>算法</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xEl>
                                              <p:pRg st="6" end="6"/>
                                            </p:txEl>
                                          </p:spTgt>
                                        </p:tgtEl>
                                        <p:attrNameLst>
                                          <p:attrName>style.visibility</p:attrName>
                                        </p:attrNameLst>
                                      </p:cBhvr>
                                      <p:to>
                                        <p:strVal val="visible"/>
                                      </p:to>
                                    </p:set>
                                    <p:animEffect transition="in" filter="wipe(up)">
                                      <p:cBhvr>
                                        <p:cTn id="7"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a:t>
            </a:r>
            <a:r>
              <a:rPr lang="zh-CN" altLang="en-US" sz="2400">
                <a:solidFill>
                  <a:srgbClr val="FF0000"/>
                </a:solidFill>
                <a:latin typeface="华光魏体_CNKI" panose="02000500000000000000" charset="-122"/>
                <a:ea typeface="华光魏体_CNKI" panose="02000500000000000000" charset="-122"/>
              </a:rPr>
              <a:t>抖动与</a:t>
            </a:r>
            <a:r>
              <a:rPr lang="en-US" altLang="zh-CN" sz="2400">
                <a:solidFill>
                  <a:srgbClr val="FF0000"/>
                </a:solidFill>
                <a:latin typeface="华光魏体_CNKI" panose="02000500000000000000" charset="-122"/>
                <a:ea typeface="华光魏体_CNKI" panose="02000500000000000000" charset="-122"/>
              </a:rPr>
              <a:t>“</a:t>
            </a:r>
            <a:r>
              <a:rPr lang="zh-CN" altLang="en-US" sz="2400">
                <a:solidFill>
                  <a:srgbClr val="FF0000"/>
                </a:solidFill>
                <a:latin typeface="华光魏体_CNKI" panose="02000500000000000000" charset="-122"/>
                <a:ea typeface="华光魏体_CNKI" panose="02000500000000000000" charset="-122"/>
              </a:rPr>
              <a:t>工作集</a:t>
            </a:r>
            <a:r>
              <a:rPr lang="en-US" altLang="zh-CN" sz="2400">
                <a:solidFill>
                  <a:srgbClr val="FF0000"/>
                </a:solidFill>
                <a:latin typeface="华光魏体_CNKI" panose="02000500000000000000" charset="-122"/>
                <a:ea typeface="华光魏体_CNKI" panose="02000500000000000000" charset="-122"/>
              </a:rPr>
              <a:t>”</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5.5</a:t>
            </a:r>
            <a:r>
              <a:rPr lang="zh-CN" altLang="en-US" sz="2400">
                <a:solidFill>
                  <a:schemeClr val="tx1"/>
                </a:solidFill>
                <a:latin typeface="华光魏体_CNKI" panose="02000500000000000000" charset="-122"/>
                <a:ea typeface="华光魏体_CNKI" panose="02000500000000000000" charset="-122"/>
              </a:rPr>
              <a:t>请求</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latin typeface="华光魏体_CNKI" panose="02000500000000000000" charset="-122"/>
                <a:ea typeface="华光魏体_CNKI" panose="02000500000000000000" charset="-122"/>
              </a:rPr>
              <a:t>先看一个现象：</a:t>
            </a: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0" name="图片 99"/>
          <p:cNvPicPr/>
          <p:nvPr/>
        </p:nvPicPr>
        <p:blipFill>
          <a:blip r:embed="rId1"/>
          <a:srcRect b="14481"/>
          <a:stretch>
            <a:fillRect/>
          </a:stretch>
        </p:blipFill>
        <p:spPr>
          <a:xfrm>
            <a:off x="1843405" y="3121025"/>
            <a:ext cx="5400675" cy="3453765"/>
          </a:xfrm>
          <a:prstGeom prst="rect">
            <a:avLst/>
          </a:prstGeom>
          <a:noFill/>
          <a:ln w="9525">
            <a:noFill/>
          </a:ln>
        </p:spPr>
      </p:pic>
      <p:sp>
        <p:nvSpPr>
          <p:cNvPr id="2" name="文本框 1"/>
          <p:cNvSpPr txBox="1"/>
          <p:nvPr/>
        </p:nvSpPr>
        <p:spPr>
          <a:xfrm>
            <a:off x="7830185" y="3474720"/>
            <a:ext cx="3786505" cy="706755"/>
          </a:xfrm>
          <a:prstGeom prst="rect">
            <a:avLst/>
          </a:prstGeom>
          <a:noFill/>
        </p:spPr>
        <p:txBody>
          <a:bodyPr wrap="square" rtlCol="0">
            <a:spAutoFit/>
          </a:bodyPr>
          <a:p>
            <a:pPr marL="342900" indent="-342900">
              <a:buFont typeface="Wingdings" panose="05000000000000000000" charset="0"/>
              <a:buChar char="u"/>
            </a:pPr>
            <a:r>
              <a:rPr lang="zh-CN" altLang="en-US" sz="2000">
                <a:latin typeface="华光魏体_CNKI" panose="02000500000000000000" charset="-122"/>
                <a:ea typeface="华光魏体_CNKI" panose="02000500000000000000" charset="-122"/>
              </a:rPr>
              <a:t>随着多道程序度的增加，处理机的利用率先提升再下降</a:t>
            </a:r>
            <a:endParaRPr lang="zh-CN" altLang="en-US" sz="2000">
              <a:latin typeface="华光魏体_CNKI" panose="02000500000000000000" charset="-122"/>
              <a:ea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latin typeface="华光魏体_CNKI" panose="02000500000000000000" charset="-122"/>
                <a:ea typeface="华光魏体_CNKI" panose="02000500000000000000" charset="-122"/>
              </a:rPr>
              <a:t>先看一个现象：</a:t>
            </a: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0" name="图片 99"/>
          <p:cNvPicPr/>
          <p:nvPr/>
        </p:nvPicPr>
        <p:blipFill>
          <a:blip r:embed="rId1"/>
          <a:srcRect b="14481"/>
          <a:stretch>
            <a:fillRect/>
          </a:stretch>
        </p:blipFill>
        <p:spPr>
          <a:xfrm>
            <a:off x="1843405" y="3121025"/>
            <a:ext cx="5400675" cy="3453765"/>
          </a:xfrm>
          <a:prstGeom prst="rect">
            <a:avLst/>
          </a:prstGeom>
          <a:noFill/>
          <a:ln w="9525">
            <a:noFill/>
          </a:ln>
        </p:spPr>
      </p:pic>
      <p:sp>
        <p:nvSpPr>
          <p:cNvPr id="2" name="文本框 1"/>
          <p:cNvSpPr txBox="1"/>
          <p:nvPr/>
        </p:nvSpPr>
        <p:spPr>
          <a:xfrm>
            <a:off x="7830185" y="3474720"/>
            <a:ext cx="3786505" cy="706755"/>
          </a:xfrm>
          <a:prstGeom prst="rect">
            <a:avLst/>
          </a:prstGeom>
          <a:noFill/>
        </p:spPr>
        <p:txBody>
          <a:bodyPr wrap="square" rtlCol="0">
            <a:spAutoFit/>
          </a:bodyPr>
          <a:p>
            <a:pPr marL="342900" indent="-342900">
              <a:buFont typeface="Wingdings" panose="05000000000000000000" charset="0"/>
              <a:buChar char="u"/>
            </a:pPr>
            <a:r>
              <a:rPr lang="zh-CN" altLang="en-US" sz="2000">
                <a:latin typeface="华光魏体_CNKI" panose="02000500000000000000" charset="-122"/>
                <a:ea typeface="华光魏体_CNKI" panose="02000500000000000000" charset="-122"/>
              </a:rPr>
              <a:t>随着多道程序度的增加，处理机的利用率先提升再下降</a:t>
            </a:r>
            <a:endParaRPr lang="zh-CN" altLang="en-US" sz="2000">
              <a:latin typeface="华光魏体_CNKI" panose="02000500000000000000" charset="-122"/>
              <a:ea typeface="华光魏体_CNKI" panose="02000500000000000000" charset="-122"/>
            </a:endParaRPr>
          </a:p>
        </p:txBody>
      </p:sp>
      <p:sp>
        <p:nvSpPr>
          <p:cNvPr id="3" name="圆角矩形 2"/>
          <p:cNvSpPr/>
          <p:nvPr/>
        </p:nvSpPr>
        <p:spPr>
          <a:xfrm>
            <a:off x="7376795" y="5225415"/>
            <a:ext cx="4693285" cy="1349375"/>
          </a:xfrm>
          <a:prstGeom prst="roundRect">
            <a:avLst/>
          </a:prstGeom>
          <a:solidFill>
            <a:schemeClr val="accent4">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b="1">
                <a:solidFill>
                  <a:srgbClr val="FF0000"/>
                </a:solidFill>
                <a:latin typeface="楷体" panose="02010609060101010101" charset="-122"/>
                <a:ea typeface="楷体" panose="02010609060101010101" charset="-122"/>
                <a:cs typeface="楷体" panose="02010609060101010101" charset="-122"/>
              </a:rPr>
              <a:t>抖动（</a:t>
            </a:r>
            <a:r>
              <a:rPr lang="en-US" altLang="zh-CN" b="1">
                <a:solidFill>
                  <a:srgbClr val="FF0000"/>
                </a:solidFill>
                <a:latin typeface="楷体" panose="02010609060101010101" charset="-122"/>
                <a:ea typeface="楷体" panose="02010609060101010101" charset="-122"/>
                <a:cs typeface="楷体" panose="02010609060101010101" charset="-122"/>
              </a:rPr>
              <a:t>Thrashing</a:t>
            </a:r>
            <a:r>
              <a:rPr lang="zh-CN" altLang="en-US" b="1">
                <a:solidFill>
                  <a:srgbClr val="FF0000"/>
                </a:solidFill>
                <a:latin typeface="楷体" panose="02010609060101010101" charset="-122"/>
                <a:ea typeface="楷体" panose="02010609060101010101" charset="-122"/>
                <a:cs typeface="楷体" panose="02010609060101010101" charset="-122"/>
              </a:rPr>
              <a:t>）</a:t>
            </a:r>
            <a:endParaRPr lang="zh-CN" altLang="en-US" b="1">
              <a:solidFill>
                <a:srgbClr val="FF0000"/>
              </a:solidFill>
              <a:latin typeface="楷体" panose="02010609060101010101" charset="-122"/>
              <a:ea typeface="楷体" panose="02010609060101010101" charset="-122"/>
              <a:cs typeface="楷体" panose="02010609060101010101" charset="-122"/>
            </a:endParaRPr>
          </a:p>
          <a:p>
            <a:pPr algn="l"/>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    页面在内存与磁盘之间频繁的调度，使得调度页面所需要的时间比进程实际运行的时间还多，这样导致系统效率急剧下降，这种现象</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称为抖动。</a:t>
            </a:r>
            <a:endParaRPr lang="zh-CN" altLang="en-US" b="1">
              <a:solidFill>
                <a:schemeClr val="accent1">
                  <a:lumMod val="75000"/>
                </a:schemeClr>
              </a:solidFill>
              <a:latin typeface="楷体" panose="02010609060101010101" charset="-122"/>
              <a:ea typeface="楷体" panose="02010609060101010101" charset="-122"/>
              <a:cs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96938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页面本身的大小（页内碎片、页表长度、外存的读取</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需要一次性的将进程全部装入吗？</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进程在执行的过程中需要一直驻留在内存中吗？</a:t>
            </a:r>
            <a:r>
              <a:rPr lang="en-US" altLang="zh-CN" sz="2400">
                <a:solidFill>
                  <a:schemeClr val="tx1"/>
                </a:solidFill>
                <a:latin typeface="华光魏体_CNKI" panose="02000500000000000000" charset="-122"/>
                <a:ea typeface="华光魏体_CNKI" panose="02000500000000000000" charset="-122"/>
              </a:rPr>
              <a:t> </a:t>
            </a:r>
            <a:endParaRPr lang="en-US" altLang="zh-CN"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不需要！</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局部性原理（</a:t>
            </a:r>
            <a:r>
              <a:rPr lang="en-US" altLang="zh-CN" sz="2400">
                <a:solidFill>
                  <a:schemeClr val="tx1"/>
                </a:solidFill>
                <a:latin typeface="华光魏体_CNKI" panose="02000500000000000000" charset="-122"/>
                <a:ea typeface="华光魏体_CNKI" panose="02000500000000000000" charset="-122"/>
              </a:rPr>
              <a:t>Denning P</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在大多数情况下，程序是顺序执行的</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在大多数情况下，过程调用深度不超过5</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程序存在大量循环，可能在一段时间内多次执行</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数组等数据结构的操作往往都局限在很小范围</a:t>
            </a: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wipe(left)">
                                      <p:cBhvr>
                                        <p:cTn id="7" dur="500"/>
                                        <p:tgtEl>
                                          <p:spTgt spid="2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xEl>
                                              <p:pRg st="5" end="5"/>
                                            </p:txEl>
                                          </p:spTgt>
                                        </p:tgtEl>
                                        <p:attrNameLst>
                                          <p:attrName>style.visibility</p:attrName>
                                        </p:attrNameLst>
                                      </p:cBhvr>
                                      <p:to>
                                        <p:strVal val="visible"/>
                                      </p:to>
                                    </p:set>
                                    <p:animEffect transition="in" filter="wipe(left)">
                                      <p:cBhvr>
                                        <p:cTn id="12" dur="500"/>
                                        <p:tgtEl>
                                          <p:spTgt spid="2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xEl>
                                              <p:pRg st="6" end="6"/>
                                            </p:txEl>
                                          </p:spTgt>
                                        </p:tgtEl>
                                        <p:attrNameLst>
                                          <p:attrName>style.visibility</p:attrName>
                                        </p:attrNameLst>
                                      </p:cBhvr>
                                      <p:to>
                                        <p:strVal val="visible"/>
                                      </p:to>
                                    </p:set>
                                    <p:animEffect transition="in" filter="wipe(left)">
                                      <p:cBhvr>
                                        <p:cTn id="17" dur="500"/>
                                        <p:tgtEl>
                                          <p:spTgt spid="2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xEl>
                                              <p:pRg st="7" end="7"/>
                                            </p:txEl>
                                          </p:spTgt>
                                        </p:tgtEl>
                                        <p:attrNameLst>
                                          <p:attrName>style.visibility</p:attrName>
                                        </p:attrNameLst>
                                      </p:cBhvr>
                                      <p:to>
                                        <p:strVal val="visible"/>
                                      </p:to>
                                    </p:set>
                                    <p:animEffect transition="in" filter="wipe(left)">
                                      <p:cBhvr>
                                        <p:cTn id="22" dur="500"/>
                                        <p:tgtEl>
                                          <p:spTgt spid="2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animEffect transition="in" filter="wipe(left)">
                                      <p:cBhvr>
                                        <p:cTn id="27"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96938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rcRect l="51094" t="22037" r="15000" b="13519"/>
          <a:stretch>
            <a:fillRect/>
          </a:stretch>
        </p:blipFill>
        <p:spPr>
          <a:xfrm>
            <a:off x="5412105" y="2945130"/>
            <a:ext cx="6299835" cy="3367405"/>
          </a:xfrm>
          <a:prstGeom prst="rect">
            <a:avLst/>
          </a:prstGeom>
        </p:spPr>
      </p:pic>
    </p:spTree>
    <p:custDataLst>
      <p:tags r:id="rId2"/>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47415"/>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分配给进程的物理块的数量（驻留集的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47415"/>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分配给进程的物理块的数量；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6693535" y="2418080"/>
            <a:ext cx="4488180" cy="2651760"/>
          </a:xfrm>
          <a:prstGeom prst="rect">
            <a:avLst/>
          </a:prstGeom>
        </p:spPr>
      </p:pic>
      <p:sp>
        <p:nvSpPr>
          <p:cNvPr id="3" name="文本框 2"/>
          <p:cNvSpPr txBox="1"/>
          <p:nvPr/>
        </p:nvSpPr>
        <p:spPr>
          <a:xfrm>
            <a:off x="6551295" y="5468620"/>
            <a:ext cx="5426710" cy="398780"/>
          </a:xfrm>
          <a:prstGeom prst="rect">
            <a:avLst/>
          </a:prstGeom>
          <a:noFill/>
        </p:spPr>
        <p:txBody>
          <a:bodyPr wrap="square" rtlCol="0">
            <a:spAutoFit/>
          </a:bodyPr>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缺页率随着驻留集变大而逐渐下降</a:t>
            </a:r>
            <a:endParaRPr lang="zh-CN" altLang="en-US" sz="2000">
              <a:latin typeface="华光魏体_CNKI" panose="02000500000000000000" charset="-122"/>
              <a:ea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47415"/>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分配给进程的物理块的数量；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6693535" y="2418080"/>
            <a:ext cx="4488180" cy="2651760"/>
          </a:xfrm>
          <a:prstGeom prst="rect">
            <a:avLst/>
          </a:prstGeom>
        </p:spPr>
      </p:pic>
      <p:sp>
        <p:nvSpPr>
          <p:cNvPr id="3" name="文本框 2"/>
          <p:cNvSpPr txBox="1"/>
          <p:nvPr/>
        </p:nvSpPr>
        <p:spPr>
          <a:xfrm>
            <a:off x="6551295" y="5468620"/>
            <a:ext cx="5426710"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缺页率随着驻留集变大而逐渐下降</a:t>
            </a:r>
            <a:endParaRPr lang="zh-CN" altLang="en-US" sz="2000">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但到达某个结点时，即使不断增加驻留集，系统性能也提升</a:t>
            </a:r>
            <a:r>
              <a:rPr lang="zh-CN" altLang="en-US" sz="2000">
                <a:latin typeface="华光魏体_CNKI" panose="02000500000000000000" charset="-122"/>
                <a:ea typeface="华光魏体_CNKI" panose="02000500000000000000" charset="-122"/>
              </a:rPr>
              <a:t>不大；</a:t>
            </a:r>
            <a:endParaRPr lang="zh-CN" altLang="en-US" sz="2000">
              <a:latin typeface="华光魏体_CNKI" panose="02000500000000000000" charset="-122"/>
              <a:ea typeface="华光魏体_CNKI" panose="02000500000000000000" charset="-122"/>
            </a:endParaRPr>
          </a:p>
        </p:txBody>
      </p:sp>
      <p:cxnSp>
        <p:nvCxnSpPr>
          <p:cNvPr id="11" name="直接连接符 10"/>
          <p:cNvCxnSpPr/>
          <p:nvPr/>
        </p:nvCxnSpPr>
        <p:spPr>
          <a:xfrm flipV="1">
            <a:off x="7190740" y="4217670"/>
            <a:ext cx="4409440" cy="5715"/>
          </a:xfrm>
          <a:prstGeom prst="line">
            <a:avLst/>
          </a:prstGeom>
          <a:ln w="28575"/>
        </p:spPr>
        <p:style>
          <a:lnRef idx="1">
            <a:schemeClr val="accent5"/>
          </a:lnRef>
          <a:fillRef idx="0">
            <a:schemeClr val="accent5"/>
          </a:fillRef>
          <a:effectRef idx="0">
            <a:schemeClr val="accent5"/>
          </a:effectRef>
          <a:fontRef idx="minor">
            <a:schemeClr val="tx1"/>
          </a:fontRef>
        </p:style>
      </p:cxnSp>
    </p:spTree>
    <p:custDataLst>
      <p:tags r:id="rId2"/>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47415"/>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5.4.1 </a:t>
            </a:r>
            <a:r>
              <a:rPr lang="zh-CN" altLang="en-US" sz="2400">
                <a:solidFill>
                  <a:srgbClr val="FF0000"/>
                </a:solidFill>
                <a:latin typeface="华光魏体_CNKI" panose="02000500000000000000" charset="-122"/>
                <a:ea typeface="华光魏体_CNKI" panose="02000500000000000000" charset="-122"/>
              </a:rPr>
              <a:t>抖动</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u"/>
            </a:pPr>
            <a:r>
              <a:rPr lang="zh-CN" altLang="en-US" sz="2400">
                <a:solidFill>
                  <a:schemeClr val="tx1"/>
                </a:solidFill>
                <a:latin typeface="华光魏体_CNKI" panose="02000500000000000000" charset="-122"/>
                <a:ea typeface="华光魏体_CNKI" panose="02000500000000000000" charset="-122"/>
              </a:rPr>
              <a:t>产生抖动的原因有哪些？</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页面本身的</a:t>
            </a:r>
            <a:r>
              <a:rPr lang="zh-CN" altLang="en-US" sz="2400">
                <a:solidFill>
                  <a:schemeClr val="tx1"/>
                </a:solidFill>
                <a:latin typeface="华光魏体_CNKI" panose="02000500000000000000" charset="-122"/>
                <a:ea typeface="华光魏体_CNKI" panose="02000500000000000000" charset="-122"/>
              </a:rPr>
              <a:t>大小；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程序编制</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分配给进程的物理块的数量；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6693535" y="2418080"/>
            <a:ext cx="4488180" cy="2651760"/>
          </a:xfrm>
          <a:prstGeom prst="rect">
            <a:avLst/>
          </a:prstGeom>
        </p:spPr>
      </p:pic>
      <p:sp>
        <p:nvSpPr>
          <p:cNvPr id="3" name="文本框 2"/>
          <p:cNvSpPr txBox="1"/>
          <p:nvPr/>
        </p:nvSpPr>
        <p:spPr>
          <a:xfrm>
            <a:off x="6551295" y="5468620"/>
            <a:ext cx="5820410" cy="1322070"/>
          </a:xfrm>
          <a:prstGeom prst="rect">
            <a:avLst/>
          </a:prstGeom>
          <a:noFill/>
        </p:spPr>
        <p:txBody>
          <a:bodyPr wrap="square" rtlCol="0">
            <a:spAutoFit/>
          </a:bodyPr>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缺页率随着驻留集变大而逐渐下降</a:t>
            </a:r>
            <a:endParaRPr lang="zh-CN" altLang="en-US" sz="2000">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但到达某个结点时，即使不断增加驻留集，系统性能也提升</a:t>
            </a:r>
            <a:r>
              <a:rPr lang="zh-CN" altLang="en-US" sz="2000">
                <a:latin typeface="华光魏体_CNKI" panose="02000500000000000000" charset="-122"/>
                <a:ea typeface="华光魏体_CNKI" panose="02000500000000000000" charset="-122"/>
              </a:rPr>
              <a:t>不大；</a:t>
            </a:r>
            <a:endParaRPr lang="zh-CN" altLang="en-US" sz="2000">
              <a:latin typeface="华光魏体_CNKI" panose="02000500000000000000" charset="-122"/>
              <a:ea typeface="华光魏体_CNKI" panose="02000500000000000000" charset="-122"/>
            </a:endParaRPr>
          </a:p>
          <a:p>
            <a:pPr marL="342900" indent="-342900">
              <a:buFont typeface="Arial" panose="020B0604020202020204" pitchFamily="34" charset="0"/>
              <a:buChar char="•"/>
            </a:pPr>
            <a:r>
              <a:rPr lang="zh-CN" altLang="en-US" sz="2000">
                <a:latin typeface="华光魏体_CNKI" panose="02000500000000000000" charset="-122"/>
                <a:ea typeface="华光魏体_CNKI" panose="02000500000000000000" charset="-122"/>
              </a:rPr>
              <a:t>在某个结点，降低驻留集，系统性能下降</a:t>
            </a:r>
            <a:r>
              <a:rPr lang="zh-CN" altLang="en-US" sz="2000">
                <a:latin typeface="华光魏体_CNKI" panose="02000500000000000000" charset="-122"/>
                <a:ea typeface="华光魏体_CNKI" panose="02000500000000000000" charset="-122"/>
              </a:rPr>
              <a:t>很快</a:t>
            </a:r>
            <a:endParaRPr lang="zh-CN" altLang="en-US" sz="2000">
              <a:latin typeface="华光魏体_CNKI" panose="02000500000000000000" charset="-122"/>
              <a:ea typeface="华光魏体_CNKI" panose="02000500000000000000" charset="-122"/>
            </a:endParaRPr>
          </a:p>
        </p:txBody>
      </p:sp>
      <p:cxnSp>
        <p:nvCxnSpPr>
          <p:cNvPr id="11" name="直接连接符 10"/>
          <p:cNvCxnSpPr/>
          <p:nvPr/>
        </p:nvCxnSpPr>
        <p:spPr>
          <a:xfrm flipV="1">
            <a:off x="7190740" y="4217670"/>
            <a:ext cx="4409440" cy="5715"/>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0" name="直接连接符 9"/>
          <p:cNvCxnSpPr/>
          <p:nvPr/>
        </p:nvCxnSpPr>
        <p:spPr>
          <a:xfrm flipV="1">
            <a:off x="7190740" y="3935095"/>
            <a:ext cx="4409440" cy="5715"/>
          </a:xfrm>
          <a:prstGeom prst="line">
            <a:avLst/>
          </a:prstGeom>
          <a:ln w="28575">
            <a:solidFill>
              <a:srgbClr val="00B050"/>
            </a:solidFill>
          </a:ln>
        </p:spPr>
        <p:style>
          <a:lnRef idx="1">
            <a:schemeClr val="accent5"/>
          </a:lnRef>
          <a:fillRef idx="0">
            <a:schemeClr val="accent5"/>
          </a:fillRef>
          <a:effectRef idx="0">
            <a:schemeClr val="accent5"/>
          </a:effectRef>
          <a:fontRef idx="minor">
            <a:schemeClr val="tx1"/>
          </a:fontRef>
        </p:style>
      </p:cxnSp>
    </p:spTree>
    <p:custDataLst>
      <p:tags r:id="rId2"/>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78460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5.4.2 </a:t>
            </a:r>
            <a:r>
              <a:rPr lang="zh-CN" altLang="en-US" sz="2400">
                <a:solidFill>
                  <a:srgbClr val="FF0000"/>
                </a:solidFill>
                <a:latin typeface="华光魏体_CNKI" panose="02000500000000000000" charset="-122"/>
                <a:ea typeface="华光魏体_CNKI" panose="02000500000000000000" charset="-122"/>
              </a:rPr>
              <a:t>工作</a:t>
            </a:r>
            <a:r>
              <a:rPr lang="zh-CN" altLang="en-US" sz="2400">
                <a:solidFill>
                  <a:srgbClr val="FF0000"/>
                </a:solidFill>
                <a:latin typeface="华光魏体_CNKI" panose="02000500000000000000" charset="-122"/>
                <a:ea typeface="华光魏体_CNKI" panose="02000500000000000000" charset="-122"/>
              </a:rPr>
              <a:t>集</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工作集是</a:t>
            </a:r>
            <a:r>
              <a:rPr lang="en-US" altLang="zh-CN" sz="2400">
                <a:solidFill>
                  <a:schemeClr val="tx1"/>
                </a:solidFill>
                <a:latin typeface="华光魏体_CNKI" panose="02000500000000000000" charset="-122"/>
                <a:ea typeface="华光魏体_CNKI" panose="02000500000000000000" charset="-122"/>
              </a:rPr>
              <a:t>Denning1968</a:t>
            </a:r>
            <a:r>
              <a:rPr lang="zh-CN" altLang="en-US" sz="2400">
                <a:solidFill>
                  <a:schemeClr val="tx1"/>
                </a:solidFill>
                <a:latin typeface="华光魏体_CNKI" panose="02000500000000000000" charset="-122"/>
                <a:ea typeface="华光魏体_CNKI" panose="02000500000000000000" charset="-122"/>
              </a:rPr>
              <a:t>年提出的：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000">
                <a:solidFill>
                  <a:schemeClr val="tx1"/>
                </a:solidFill>
                <a:latin typeface="华光魏体_CNKI" panose="02000500000000000000" charset="-122"/>
                <a:ea typeface="华光魏体_CNKI" panose="02000500000000000000" charset="-122"/>
              </a:rPr>
              <a:t>“</a:t>
            </a:r>
            <a:r>
              <a:rPr lang="zh-CN" altLang="en-US" sz="2000">
                <a:solidFill>
                  <a:schemeClr val="tx1"/>
                </a:solidFill>
                <a:latin typeface="华光魏体_CNKI" panose="02000500000000000000" charset="-122"/>
                <a:ea typeface="华光魏体_CNKI" panose="02000500000000000000" charset="-122"/>
              </a:rPr>
              <a:t>基于局部性原理，程序对页面的访问是不均匀的，一段时间仅局限于较小的页面范围，另一段时间又局限于另一些较小的页面范围</a:t>
            </a:r>
            <a:r>
              <a:rPr lang="en-US" altLang="zh-CN" sz="2000">
                <a:solidFill>
                  <a:schemeClr val="tx1"/>
                </a:solidFill>
                <a:latin typeface="华光魏体_CNKI" panose="02000500000000000000" charset="-122"/>
                <a:ea typeface="华光魏体_CNKI" panose="02000500000000000000" charset="-122"/>
              </a:rPr>
              <a:t>”</a:t>
            </a:r>
            <a:endParaRPr lang="en-US" altLang="zh-CN"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这些页面称为活跃页面</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452310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5.4.2 </a:t>
            </a:r>
            <a:r>
              <a:rPr lang="zh-CN" altLang="en-US" sz="2400">
                <a:solidFill>
                  <a:srgbClr val="FF0000"/>
                </a:solidFill>
                <a:latin typeface="华光魏体_CNKI" panose="02000500000000000000" charset="-122"/>
                <a:ea typeface="华光魏体_CNKI" panose="02000500000000000000" charset="-122"/>
              </a:rPr>
              <a:t>工作</a:t>
            </a:r>
            <a:r>
              <a:rPr lang="zh-CN" altLang="en-US" sz="2400">
                <a:solidFill>
                  <a:srgbClr val="FF0000"/>
                </a:solidFill>
                <a:latin typeface="华光魏体_CNKI" panose="02000500000000000000" charset="-122"/>
                <a:ea typeface="华光魏体_CNKI" panose="02000500000000000000" charset="-122"/>
              </a:rPr>
              <a:t>集</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sz="2000">
                <a:latin typeface="华光魏体_CNKI" panose="02000500000000000000" charset="-122"/>
                <a:ea typeface="华光魏体_CNKI" panose="02000500000000000000" charset="-122"/>
                <a:cs typeface="华光魏体_CNKI" panose="02000500000000000000" charset="-122"/>
                <a:sym typeface="+mn-ea"/>
              </a:rPr>
              <a:t>定义：</a:t>
            </a:r>
            <a:r>
              <a:rPr sz="2000">
                <a:latin typeface="华光魏体_CNKI" panose="02000500000000000000" charset="-122"/>
                <a:ea typeface="华光魏体_CNKI" panose="02000500000000000000" charset="-122"/>
                <a:cs typeface="华光魏体_CNKI" panose="02000500000000000000" charset="-122"/>
                <a:sym typeface="+mn-ea"/>
              </a:rPr>
              <a:t>在某段时间间隔∆里，进程实际要访问的页面的集合</a:t>
            </a:r>
            <a:endParaRPr sz="2000">
              <a:latin typeface="华光魏体_CNKI" panose="02000500000000000000" charset="-122"/>
              <a:ea typeface="华光魏体_CNKI" panose="02000500000000000000" charset="-122"/>
              <a:cs typeface="华光魏体_CNKI" panose="02000500000000000000" charset="-122"/>
            </a:endParaRPr>
          </a:p>
          <a:p>
            <a:pPr lvl="1">
              <a:lnSpc>
                <a:spcPct val="150000"/>
              </a:lnSpc>
            </a:pPr>
            <a:r>
              <a:rPr lang="en-US" sz="2000">
                <a:latin typeface="华光魏体_CNKI" panose="02000500000000000000" charset="-122"/>
                <a:ea typeface="华光魏体_CNKI" panose="02000500000000000000" charset="-122"/>
                <a:cs typeface="华光魏体_CNKI" panose="02000500000000000000" charset="-122"/>
                <a:sym typeface="+mn-ea"/>
              </a:rPr>
              <a:t>   </a:t>
            </a:r>
            <a:r>
              <a:rPr sz="2000">
                <a:latin typeface="华光魏体_CNKI" panose="02000500000000000000" charset="-122"/>
                <a:ea typeface="华光魏体_CNKI" panose="02000500000000000000" charset="-122"/>
                <a:cs typeface="华光魏体_CNKI" panose="02000500000000000000" charset="-122"/>
                <a:sym typeface="+mn-ea"/>
              </a:rPr>
              <a:t>在某个时间</a:t>
            </a:r>
            <a:r>
              <a:rPr lang="en-US" altLang="zh-CN" sz="2000">
                <a:latin typeface="华光魏体_CNKI" panose="02000500000000000000" charset="-122"/>
                <a:ea typeface="华光魏体_CNKI" panose="02000500000000000000" charset="-122"/>
                <a:cs typeface="华光魏体_CNKI" panose="02000500000000000000" charset="-122"/>
                <a:sym typeface="+mn-ea"/>
              </a:rPr>
              <a:t>t</a:t>
            </a:r>
            <a:r>
              <a:rPr sz="2000">
                <a:latin typeface="华光魏体_CNKI" panose="02000500000000000000" charset="-122"/>
                <a:ea typeface="华光魏体_CNKI" panose="02000500000000000000" charset="-122"/>
                <a:cs typeface="华光魏体_CNKI" panose="02000500000000000000" charset="-122"/>
                <a:sym typeface="+mn-ea"/>
              </a:rPr>
              <a:t>的某个时间间隔</a:t>
            </a:r>
            <a:r>
              <a:rPr sz="2000">
                <a:latin typeface="华光魏体_CNKI" panose="02000500000000000000" charset="-122"/>
                <a:ea typeface="华光魏体_CNKI" panose="02000500000000000000" charset="-122"/>
                <a:cs typeface="华光魏体_CNKI" panose="02000500000000000000" charset="-122"/>
                <a:sym typeface="+mn-ea"/>
              </a:rPr>
              <a:t>∆里，工作集记为</a:t>
            </a:r>
            <a:r>
              <a:rPr lang="en-US" altLang="zh-CN" sz="2000">
                <a:latin typeface="华光魏体_CNKI" panose="02000500000000000000" charset="-122"/>
                <a:ea typeface="华光魏体_CNKI" panose="02000500000000000000" charset="-122"/>
                <a:cs typeface="华光魏体_CNKI" panose="02000500000000000000" charset="-122"/>
                <a:sym typeface="+mn-ea"/>
              </a:rPr>
              <a:t>W(t,</a:t>
            </a:r>
            <a:r>
              <a:rPr sz="2000">
                <a:latin typeface="华光魏体_CNKI" panose="02000500000000000000" charset="-122"/>
                <a:ea typeface="华光魏体_CNKI" panose="02000500000000000000" charset="-122"/>
                <a:cs typeface="华光魏体_CNKI" panose="02000500000000000000" charset="-122"/>
                <a:sym typeface="+mn-ea"/>
              </a:rPr>
              <a:t>∆</a:t>
            </a:r>
            <a:r>
              <a:rPr lang="en-US" altLang="zh-CN" sz="2000">
                <a:latin typeface="华光魏体_CNKI" panose="02000500000000000000" charset="-122"/>
                <a:ea typeface="华光魏体_CNKI" panose="02000500000000000000" charset="-122"/>
                <a:cs typeface="华光魏体_CNKI" panose="02000500000000000000" charset="-122"/>
                <a:sym typeface="+mn-ea"/>
              </a:rPr>
              <a:t>)</a:t>
            </a:r>
            <a:r>
              <a:rPr sz="2000">
                <a:latin typeface="华光魏体_CNKI" panose="02000500000000000000" charset="-122"/>
                <a:ea typeface="华光魏体_CNKI" panose="02000500000000000000" charset="-122"/>
                <a:cs typeface="华光魏体_CNKI" panose="02000500000000000000" charset="-122"/>
                <a:sym typeface="+mn-ea"/>
              </a:rPr>
              <a:t>，变量∆称为工作集的</a:t>
            </a:r>
            <a:r>
              <a:rPr lang="en-US" altLang="zh-CN" sz="2000">
                <a:latin typeface="华光魏体_CNKI" panose="02000500000000000000" charset="-122"/>
                <a:ea typeface="华光魏体_CNKI" panose="02000500000000000000" charset="-122"/>
                <a:cs typeface="华光魏体_CNKI" panose="02000500000000000000" charset="-122"/>
                <a:sym typeface="+mn-ea"/>
              </a:rPr>
              <a:t>“</a:t>
            </a:r>
            <a:r>
              <a:rPr sz="2000">
                <a:latin typeface="华光魏体_CNKI" panose="02000500000000000000" charset="-122"/>
                <a:ea typeface="华光魏体_CNKI" panose="02000500000000000000" charset="-122"/>
                <a:cs typeface="华光魏体_CNKI" panose="02000500000000000000" charset="-122"/>
                <a:sym typeface="+mn-ea"/>
              </a:rPr>
              <a:t>窗口尺</a:t>
            </a:r>
            <a:endParaRPr sz="2000">
              <a:latin typeface="华光魏体_CNKI" panose="02000500000000000000" charset="-122"/>
              <a:ea typeface="华光魏体_CNKI" panose="02000500000000000000" charset="-122"/>
              <a:cs typeface="华光魏体_CNKI" panose="02000500000000000000" charset="-122"/>
              <a:sym typeface="+mn-ea"/>
            </a:endParaRPr>
          </a:p>
          <a:p>
            <a:pPr marL="800100" lvl="1" indent="-342900" fontAlgn="auto">
              <a:lnSpc>
                <a:spcPct val="150000"/>
              </a:lnSpc>
              <a:buFont typeface="Wingdings" panose="05000000000000000000" charset="0"/>
              <a:buChar char="p"/>
            </a:pPr>
            <a:r>
              <a:rPr sz="2000">
                <a:latin typeface="华光魏体_CNKI" panose="02000500000000000000" charset="-122"/>
                <a:ea typeface="华光魏体_CNKI" panose="02000500000000000000" charset="-122"/>
                <a:cs typeface="华光魏体_CNKI" panose="02000500000000000000" charset="-122"/>
                <a:sym typeface="+mn-ea"/>
              </a:rPr>
              <a:t>工作集的内容取决于：</a:t>
            </a:r>
            <a:endParaRPr sz="2000">
              <a:latin typeface="华光魏体_CNKI" panose="02000500000000000000" charset="-122"/>
              <a:ea typeface="华光魏体_CNKI" panose="02000500000000000000" charset="-122"/>
              <a:cs typeface="华光魏体_CNKI" panose="02000500000000000000" charset="-122"/>
              <a:sym typeface="+mn-ea"/>
            </a:endParaRPr>
          </a:p>
          <a:p>
            <a:pPr marL="1257300" lvl="2" indent="-342900" fontAlgn="auto">
              <a:lnSpc>
                <a:spcPct val="150000"/>
              </a:lnSpc>
              <a:buFont typeface="Wingdings" panose="05000000000000000000" charset="0"/>
              <a:buChar char="p"/>
            </a:pPr>
            <a:r>
              <a:rPr sz="2000">
                <a:latin typeface="华光魏体_CNKI" panose="02000500000000000000" charset="-122"/>
                <a:ea typeface="华光魏体_CNKI" panose="02000500000000000000" charset="-122"/>
                <a:cs typeface="华光魏体_CNKI" panose="02000500000000000000" charset="-122"/>
                <a:sym typeface="+mn-ea"/>
              </a:rPr>
              <a:t>页序列</a:t>
            </a:r>
            <a:endParaRPr sz="2000">
              <a:latin typeface="华光魏体_CNKI" panose="02000500000000000000" charset="-122"/>
              <a:ea typeface="华光魏体_CNKI" panose="02000500000000000000" charset="-122"/>
              <a:cs typeface="华光魏体_CNKI" panose="02000500000000000000" charset="-122"/>
              <a:sym typeface="+mn-ea"/>
            </a:endParaRPr>
          </a:p>
          <a:p>
            <a:pPr marL="1257300" lvl="2" indent="-342900" fontAlgn="auto">
              <a:lnSpc>
                <a:spcPct val="150000"/>
              </a:lnSpc>
              <a:buFont typeface="Wingdings" panose="05000000000000000000" charset="0"/>
              <a:buChar char="p"/>
            </a:pPr>
            <a:r>
              <a:rPr sz="2000">
                <a:latin typeface="华光魏体_CNKI" panose="02000500000000000000" charset="-122"/>
                <a:ea typeface="华光魏体_CNKI" panose="02000500000000000000" charset="-122"/>
                <a:cs typeface="华光魏体_CNKI" panose="02000500000000000000" charset="-122"/>
                <a:sym typeface="+mn-ea"/>
              </a:rPr>
              <a:t>时刻</a:t>
            </a:r>
            <a:r>
              <a:rPr lang="en-US" altLang="zh-CN" sz="2000">
                <a:latin typeface="华光魏体_CNKI" panose="02000500000000000000" charset="-122"/>
                <a:ea typeface="华光魏体_CNKI" panose="02000500000000000000" charset="-122"/>
                <a:cs typeface="华光魏体_CNKI" panose="02000500000000000000" charset="-122"/>
                <a:sym typeface="+mn-ea"/>
              </a:rPr>
              <a:t>t</a:t>
            </a:r>
            <a:endParaRPr lang="en-US" altLang="zh-CN" sz="2000">
              <a:latin typeface="华光魏体_CNKI" panose="02000500000000000000" charset="-122"/>
              <a:ea typeface="华光魏体_CNKI" panose="02000500000000000000" charset="-122"/>
              <a:cs typeface="华光魏体_CNKI" panose="02000500000000000000" charset="-122"/>
              <a:sym typeface="+mn-ea"/>
            </a:endParaRPr>
          </a:p>
          <a:p>
            <a:pPr marL="1257300" lvl="2" indent="-342900" fontAlgn="auto">
              <a:lnSpc>
                <a:spcPct val="150000"/>
              </a:lnSpc>
              <a:buFont typeface="Wingdings" panose="05000000000000000000" charset="0"/>
              <a:buChar char="p"/>
            </a:pPr>
            <a:r>
              <a:rPr sz="2000">
                <a:latin typeface="华光魏体_CNKI" panose="02000500000000000000" charset="-122"/>
                <a:ea typeface="华光魏体_CNKI" panose="02000500000000000000" charset="-122"/>
                <a:cs typeface="华光魏体_CNKI" panose="02000500000000000000" charset="-122"/>
                <a:sym typeface="+mn-ea"/>
              </a:rPr>
              <a:t>工作集窗口长度∆</a:t>
            </a:r>
            <a:endParaRPr sz="200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pSp>
        <p:nvGrpSpPr>
          <p:cNvPr id="2" name="组合 1"/>
          <p:cNvGrpSpPr/>
          <p:nvPr/>
        </p:nvGrpSpPr>
        <p:grpSpPr>
          <a:xfrm>
            <a:off x="5953760" y="4428490"/>
            <a:ext cx="6024880" cy="814705"/>
            <a:chOff x="2862" y="7189"/>
            <a:chExt cx="9488" cy="1283"/>
          </a:xfrm>
        </p:grpSpPr>
        <p:sp>
          <p:nvSpPr>
            <p:cNvPr id="3" name="文本框 2"/>
            <p:cNvSpPr txBox="1"/>
            <p:nvPr/>
          </p:nvSpPr>
          <p:spPr>
            <a:xfrm>
              <a:off x="2862" y="7189"/>
              <a:ext cx="9489" cy="822"/>
            </a:xfrm>
            <a:prstGeom prst="rect">
              <a:avLst/>
            </a:prstGeom>
            <a:noFill/>
          </p:spPr>
          <p:txBody>
            <a:bodyPr wrap="square" rtlCol="0">
              <a:spAutoFit/>
            </a:bodyPr>
            <a:p>
              <a:r>
                <a:rPr lang="en-US" altLang="zh-CN" sz="2800">
                  <a:latin typeface="Times New Roman" panose="02020603050405020304" charset="0"/>
                  <a:cs typeface="Times New Roman" panose="02020603050405020304" charset="0"/>
                </a:rPr>
                <a:t>26157775162341234443434441327</a:t>
              </a:r>
              <a:endParaRPr lang="en-US" altLang="zh-CN" sz="2800">
                <a:latin typeface="Times New Roman" panose="02020603050405020304" charset="0"/>
                <a:cs typeface="Times New Roman" panose="02020603050405020304" charset="0"/>
              </a:endParaRPr>
            </a:p>
          </p:txBody>
        </p:sp>
        <p:cxnSp>
          <p:nvCxnSpPr>
            <p:cNvPr id="10" name="直接箭头连接符 9"/>
            <p:cNvCxnSpPr/>
            <p:nvPr/>
          </p:nvCxnSpPr>
          <p:spPr>
            <a:xfrm flipV="1">
              <a:off x="3020" y="8175"/>
              <a:ext cx="2657" cy="1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004" y="8001"/>
              <a:ext cx="16" cy="36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677" y="8011"/>
              <a:ext cx="16" cy="363"/>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832" y="7892"/>
              <a:ext cx="505" cy="580"/>
            </a:xfrm>
            <a:prstGeom prst="rect">
              <a:avLst/>
            </a:prstGeom>
            <a:noFill/>
          </p:spPr>
          <p:txBody>
            <a:bodyPr wrap="none" rtlCol="0" anchor="t">
              <a:spAutoFit/>
            </a:bodyPr>
            <a:p>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1</a:t>
              </a:r>
              <a:endParaRPr lang="en-US" altLang="zh-CN" baseline="-25000">
                <a:latin typeface="Times New Roman" panose="02020603050405020304" charset="0"/>
                <a:cs typeface="Times New Roman" panose="02020603050405020304" charset="0"/>
                <a:sym typeface="+mn-ea"/>
              </a:endParaRPr>
            </a:p>
          </p:txBody>
        </p:sp>
        <p:cxnSp>
          <p:nvCxnSpPr>
            <p:cNvPr id="17" name="直接箭头连接符 16"/>
            <p:cNvCxnSpPr/>
            <p:nvPr/>
          </p:nvCxnSpPr>
          <p:spPr>
            <a:xfrm flipV="1">
              <a:off x="7273" y="8176"/>
              <a:ext cx="2657" cy="1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57" y="8002"/>
              <a:ext cx="16" cy="36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930" y="8012"/>
              <a:ext cx="16" cy="363"/>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049" y="7892"/>
              <a:ext cx="505" cy="580"/>
            </a:xfrm>
            <a:prstGeom prst="rect">
              <a:avLst/>
            </a:prstGeom>
            <a:noFill/>
          </p:spPr>
          <p:txBody>
            <a:bodyPr wrap="none" rtlCol="0" anchor="t">
              <a:spAutoFit/>
            </a:bodyPr>
            <a:p>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2</a:t>
              </a:r>
              <a:endParaRPr lang="en-US" altLang="zh-CN" baseline="-25000">
                <a:latin typeface="Times New Roman" panose="02020603050405020304" charset="0"/>
                <a:cs typeface="Times New Roman" panose="02020603050405020304" charset="0"/>
                <a:sym typeface="+mn-ea"/>
              </a:endParaRPr>
            </a:p>
          </p:txBody>
        </p:sp>
      </p:grpSp>
      <p:grpSp>
        <p:nvGrpSpPr>
          <p:cNvPr id="21" name="组合 20"/>
          <p:cNvGrpSpPr/>
          <p:nvPr/>
        </p:nvGrpSpPr>
        <p:grpSpPr>
          <a:xfrm>
            <a:off x="5953760" y="5579110"/>
            <a:ext cx="1885950" cy="836930"/>
            <a:chOff x="2862" y="9001"/>
            <a:chExt cx="2970" cy="1318"/>
          </a:xfrm>
        </p:grpSpPr>
        <p:sp>
          <p:nvSpPr>
            <p:cNvPr id="22" name="文本框 21"/>
            <p:cNvSpPr txBox="1"/>
            <p:nvPr/>
          </p:nvSpPr>
          <p:spPr>
            <a:xfrm>
              <a:off x="2862" y="9001"/>
              <a:ext cx="2969" cy="580"/>
            </a:xfrm>
            <a:prstGeom prst="rect">
              <a:avLst/>
            </a:prstGeom>
            <a:noFill/>
          </p:spPr>
          <p:txBody>
            <a:bodyPr wrap="square" rtlCol="0" anchor="t">
              <a:spAutoFit/>
            </a:bodyPr>
            <a:p>
              <a:pPr algn="l"/>
              <a:r>
                <a:rPr lang="en-US" altLang="zh-CN">
                  <a:latin typeface="Times New Roman" panose="02020603050405020304" charset="0"/>
                  <a:cs typeface="Times New Roman" panose="02020603050405020304" charset="0"/>
                  <a:sym typeface="+mn-ea"/>
                </a:rPr>
                <a:t>W(t</a:t>
              </a:r>
              <a:r>
                <a:rPr lang="en-US" altLang="zh-CN" baseline="-25000">
                  <a:latin typeface="Times New Roman" panose="02020603050405020304" charset="0"/>
                  <a:cs typeface="Times New Roman" panose="02020603050405020304" charset="0"/>
                  <a:sym typeface="+mn-ea"/>
                </a:rPr>
                <a:t>1</a:t>
              </a:r>
              <a:r>
                <a:rPr lang="en-US" altLang="zh-CN">
                  <a:latin typeface="Times New Roman" panose="02020603050405020304" charset="0"/>
                  <a:cs typeface="Times New Roman" panose="02020603050405020304" charset="0"/>
                  <a:sym typeface="+mn-ea"/>
                </a:rPr>
                <a:t>, </a:t>
              </a:r>
              <a:r>
                <a:rPr>
                  <a:latin typeface="Times New Roman" panose="02020603050405020304" charset="0"/>
                  <a:cs typeface="Times New Roman" panose="02020603050405020304" charset="0"/>
                  <a:sym typeface="+mn-ea"/>
                </a:rPr>
                <a:t>∆</a:t>
              </a:r>
              <a:r>
                <a:rPr lang="en-US">
                  <a:latin typeface="Times New Roman" panose="02020603050405020304" charset="0"/>
                  <a:cs typeface="Times New Roman" panose="02020603050405020304" charset="0"/>
                  <a:sym typeface="+mn-ea"/>
                </a:rPr>
                <a:t>=10</a:t>
              </a:r>
              <a:r>
                <a:rPr lang="en-US" altLang="zh-CN">
                  <a:latin typeface="Times New Roman" panose="02020603050405020304" charset="0"/>
                  <a:cs typeface="Times New Roman" panose="02020603050405020304" charset="0"/>
                  <a:sym typeface="+mn-ea"/>
                </a:rPr>
                <a:t>)=</a:t>
              </a:r>
              <a:endParaRPr lang="zh-CN" altLang="en-US"/>
            </a:p>
          </p:txBody>
        </p:sp>
        <p:sp>
          <p:nvSpPr>
            <p:cNvPr id="23" name="文本框 22"/>
            <p:cNvSpPr txBox="1"/>
            <p:nvPr/>
          </p:nvSpPr>
          <p:spPr>
            <a:xfrm>
              <a:off x="2864" y="9739"/>
              <a:ext cx="2969" cy="580"/>
            </a:xfrm>
            <a:prstGeom prst="rect">
              <a:avLst/>
            </a:prstGeom>
            <a:noFill/>
          </p:spPr>
          <p:txBody>
            <a:bodyPr wrap="square" rtlCol="0" anchor="t">
              <a:spAutoFit/>
            </a:bodyPr>
            <a:p>
              <a:pPr algn="l"/>
              <a:r>
                <a:rPr lang="en-US" altLang="zh-CN">
                  <a:latin typeface="Times New Roman" panose="02020603050405020304" charset="0"/>
                  <a:cs typeface="Times New Roman" panose="02020603050405020304" charset="0"/>
                  <a:sym typeface="+mn-ea"/>
                </a:rPr>
                <a:t>W(t</a:t>
              </a:r>
              <a:r>
                <a:rPr lang="en-US" altLang="zh-CN" baseline="-25000">
                  <a:latin typeface="Times New Roman" panose="02020603050405020304" charset="0"/>
                  <a:cs typeface="Times New Roman" panose="02020603050405020304" charset="0"/>
                  <a:sym typeface="+mn-ea"/>
                </a:rPr>
                <a:t>2</a:t>
              </a:r>
              <a:r>
                <a:rPr lang="en-US" altLang="zh-CN">
                  <a:latin typeface="Times New Roman" panose="02020603050405020304" charset="0"/>
                  <a:cs typeface="Times New Roman" panose="02020603050405020304" charset="0"/>
                  <a:sym typeface="+mn-ea"/>
                </a:rPr>
                <a:t>, </a:t>
              </a:r>
              <a:r>
                <a:rPr>
                  <a:latin typeface="Times New Roman" panose="02020603050405020304" charset="0"/>
                  <a:cs typeface="Times New Roman" panose="02020603050405020304" charset="0"/>
                  <a:sym typeface="+mn-ea"/>
                </a:rPr>
                <a:t>∆</a:t>
              </a:r>
              <a:r>
                <a:rPr lang="en-US">
                  <a:latin typeface="Times New Roman" panose="02020603050405020304" charset="0"/>
                  <a:cs typeface="Times New Roman" panose="02020603050405020304" charset="0"/>
                  <a:sym typeface="+mn-ea"/>
                </a:rPr>
                <a:t>=10</a:t>
              </a:r>
              <a:r>
                <a:rPr lang="en-US" altLang="zh-CN">
                  <a:latin typeface="Times New Roman" panose="02020603050405020304" charset="0"/>
                  <a:cs typeface="Times New Roman" panose="02020603050405020304" charset="0"/>
                  <a:sym typeface="+mn-ea"/>
                </a:rPr>
                <a:t>)=</a:t>
              </a:r>
              <a:endParaRPr lang="zh-CN" altLang="en-US"/>
            </a:p>
          </p:txBody>
        </p:sp>
      </p:grpSp>
      <p:sp>
        <p:nvSpPr>
          <p:cNvPr id="24" name="文本框 23"/>
          <p:cNvSpPr txBox="1"/>
          <p:nvPr/>
        </p:nvSpPr>
        <p:spPr>
          <a:xfrm>
            <a:off x="7409815" y="5563870"/>
            <a:ext cx="1807845"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{1,2,5,6,7}</a:t>
            </a:r>
            <a:endParaRPr lang="en-US" altLang="zh-CN" sz="2000" b="1">
              <a:latin typeface="Times New Roman" panose="02020603050405020304" charset="0"/>
              <a:cs typeface="Times New Roman" panose="02020603050405020304" charset="0"/>
            </a:endParaRPr>
          </a:p>
        </p:txBody>
      </p:sp>
      <p:sp>
        <p:nvSpPr>
          <p:cNvPr id="26" name="文本框 25"/>
          <p:cNvSpPr txBox="1"/>
          <p:nvPr/>
        </p:nvSpPr>
        <p:spPr>
          <a:xfrm>
            <a:off x="7409815" y="6017260"/>
            <a:ext cx="1807845"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{3, 4}</a:t>
            </a:r>
            <a:endParaRPr lang="en-US" altLang="zh-CN" sz="2000" b="1">
              <a:latin typeface="Times New Roman" panose="02020603050405020304" charset="0"/>
              <a:cs typeface="Times New Roman" panose="020206030504050203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5.4.2 </a:t>
            </a:r>
            <a:r>
              <a:rPr lang="zh-CN" altLang="en-US" sz="2400">
                <a:solidFill>
                  <a:srgbClr val="FF0000"/>
                </a:solidFill>
                <a:latin typeface="华光魏体_CNKI" panose="02000500000000000000" charset="-122"/>
                <a:ea typeface="华光魏体_CNKI" panose="02000500000000000000" charset="-122"/>
              </a:rPr>
              <a:t>工作</a:t>
            </a:r>
            <a:r>
              <a:rPr lang="zh-CN" altLang="en-US" sz="2400">
                <a:solidFill>
                  <a:srgbClr val="FF0000"/>
                </a:solidFill>
                <a:latin typeface="华光魏体_CNKI" panose="02000500000000000000" charset="-122"/>
                <a:ea typeface="华光魏体_CNKI" panose="02000500000000000000" charset="-122"/>
              </a:rPr>
              <a:t>集</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7" name="图片 26"/>
          <p:cNvPicPr>
            <a:picLocks noChangeAspect="1"/>
          </p:cNvPicPr>
          <p:nvPr/>
        </p:nvPicPr>
        <p:blipFill>
          <a:blip r:embed="rId1"/>
          <a:srcRect t="3194" b="14179"/>
          <a:stretch>
            <a:fillRect/>
          </a:stretch>
        </p:blipFill>
        <p:spPr>
          <a:xfrm>
            <a:off x="5858510" y="1758315"/>
            <a:ext cx="5989320" cy="3690620"/>
          </a:xfrm>
          <a:prstGeom prst="rect">
            <a:avLst/>
          </a:prstGeom>
        </p:spPr>
      </p:pic>
      <p:sp>
        <p:nvSpPr>
          <p:cNvPr id="28" name="文本框 27"/>
          <p:cNvSpPr txBox="1"/>
          <p:nvPr/>
        </p:nvSpPr>
        <p:spPr>
          <a:xfrm>
            <a:off x="5928360" y="5682615"/>
            <a:ext cx="6032500" cy="645160"/>
          </a:xfrm>
          <a:prstGeom prst="rect">
            <a:avLst/>
          </a:prstGeom>
          <a:noFill/>
        </p:spPr>
        <p:txBody>
          <a:bodyPr wrap="square" rtlCol="0">
            <a:spAutoFit/>
          </a:bodyPr>
          <a:p>
            <a:pPr algn="ctr"/>
            <a:r>
              <a:rPr lang="zh-CN" altLang="en-US">
                <a:latin typeface="华光魏体_CNKI" panose="02000500000000000000" charset="-122"/>
                <a:ea typeface="华光魏体_CNKI" panose="02000500000000000000" charset="-122"/>
              </a:rPr>
              <a:t>工作集和驻留集的关系：</a:t>
            </a:r>
            <a:endParaRPr lang="zh-CN" altLang="en-US">
              <a:latin typeface="华光魏体_CNKI" panose="02000500000000000000" charset="-122"/>
              <a:ea typeface="华光魏体_CNKI" panose="02000500000000000000" charset="-122"/>
            </a:endParaRPr>
          </a:p>
          <a:p>
            <a:pPr algn="ctr"/>
            <a:r>
              <a:rPr lang="zh-CN" altLang="en-US">
                <a:latin typeface="华光魏体_CNKI" panose="02000500000000000000" charset="-122"/>
                <a:ea typeface="华光魏体_CNKI" panose="02000500000000000000" charset="-122"/>
              </a:rPr>
              <a:t>工作集在不断变化，驻留集是固定的窗口大小；</a:t>
            </a:r>
            <a:endParaRPr lang="zh-CN" altLang="en-US">
              <a:latin typeface="华光魏体_CNKI" panose="02000500000000000000" charset="-122"/>
              <a:ea typeface="华光魏体_CNKI" panose="02000500000000000000" charset="-122"/>
            </a:endParaRPr>
          </a:p>
        </p:txBody>
      </p:sp>
      <p:sp>
        <p:nvSpPr>
          <p:cNvPr id="29" name="文本框 28"/>
          <p:cNvSpPr txBox="1"/>
          <p:nvPr/>
        </p:nvSpPr>
        <p:spPr>
          <a:xfrm>
            <a:off x="748030" y="2541270"/>
            <a:ext cx="5009515" cy="3753485"/>
          </a:xfrm>
          <a:prstGeom prst="rect">
            <a:avLst/>
          </a:prstGeom>
          <a:noFill/>
        </p:spPr>
        <p:txBody>
          <a:bodyPr wrap="square" rtlCol="0" anchor="t">
            <a:spAutoFit/>
          </a:bodyPr>
          <a:p>
            <a:pPr indent="0" algn="just">
              <a:buFont typeface="Arial" panose="020B0604020202020204" pitchFamily="34" charset="0"/>
              <a:buNone/>
            </a:pPr>
            <a:endParaRPr lang="zh-CN" altLang="en-US"/>
          </a:p>
          <a:p>
            <a:pPr marL="800100" lvl="1" indent="-342900" algn="just">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sym typeface="+mn-ea"/>
              </a:rPr>
              <a:t>工作集大小变化</a:t>
            </a:r>
            <a:endParaRPr lang="zh-CN" altLang="en-US" sz="2000">
              <a:latin typeface="华光魏体_CNKI" panose="02000500000000000000" charset="-122"/>
              <a:ea typeface="华光魏体_CNKI" panose="02000500000000000000" charset="-122"/>
            </a:endParaRPr>
          </a:p>
          <a:p>
            <a:pPr marL="800100" lvl="1" indent="-342900" algn="just">
              <a:lnSpc>
                <a:spcPct val="100000"/>
              </a:lnSpc>
              <a:buFont typeface="Wingdings" panose="05000000000000000000" charset="0"/>
              <a:buChar char="Ø"/>
            </a:pPr>
            <a:r>
              <a:rPr lang="zh-CN" altLang="en-US" sz="2000">
                <a:latin typeface="华光魏体_CNKI" panose="02000500000000000000" charset="-122"/>
                <a:ea typeface="华光魏体_CNKI" panose="02000500000000000000" charset="-122"/>
                <a:sym typeface="+mn-ea"/>
              </a:rPr>
              <a:t>相对比较稳定的阶段和快速变化的阶段交替出现；</a:t>
            </a:r>
            <a:endParaRPr lang="zh-CN" altLang="en-US" sz="2000">
              <a:latin typeface="华光魏体_CNKI" panose="02000500000000000000" charset="-122"/>
              <a:ea typeface="华光魏体_CNKI" panose="02000500000000000000" charset="-122"/>
            </a:endParaRPr>
          </a:p>
          <a:p>
            <a:pPr marL="800100" lvl="1" indent="-342900" algn="just">
              <a:lnSpc>
                <a:spcPct val="100000"/>
              </a:lnSpc>
              <a:buFont typeface="Wingdings" panose="05000000000000000000" charset="0"/>
              <a:buChar char="Ø"/>
            </a:pPr>
            <a:r>
              <a:rPr lang="zh-CN" altLang="en-US" sz="2000" b="1">
                <a:solidFill>
                  <a:srgbClr val="FF0000"/>
                </a:solidFill>
                <a:latin typeface="华光魏体_CNKI" panose="02000500000000000000" charset="-122"/>
                <a:ea typeface="华光魏体_CNKI" panose="02000500000000000000" charset="-122"/>
                <a:sym typeface="+mn-ea"/>
              </a:rPr>
              <a:t>进程会在一段时间内相对稳定再某些页面构成的工作集上；当局部性区域位置改变时，工作集大小快速变化，当工作集滑过这些页面后，又稳定再另一个局部性阶段；</a:t>
            </a:r>
            <a:endParaRPr lang="zh-CN" altLang="en-US" sz="2000" b="1">
              <a:solidFill>
                <a:srgbClr val="FF0000"/>
              </a:solidFill>
              <a:latin typeface="华光魏体_CNKI" panose="02000500000000000000" charset="-122"/>
              <a:ea typeface="华光魏体_CNKI" panose="02000500000000000000" charset="-122"/>
            </a:endParaRPr>
          </a:p>
          <a:p>
            <a:pPr marL="800100" lvl="1" indent="-342900" algn="just">
              <a:lnSpc>
                <a:spcPct val="100000"/>
              </a:lnSpc>
              <a:buClrTx/>
              <a:buSzTx/>
              <a:buFont typeface="Wingdings" panose="05000000000000000000" charset="0"/>
              <a:buChar char="Ø"/>
            </a:pPr>
            <a:r>
              <a:rPr lang="zh-CN" altLang="en-US" sz="2000">
                <a:latin typeface="华光魏体_CNKI" panose="02000500000000000000" charset="-122"/>
                <a:ea typeface="华光魏体_CNKI" panose="02000500000000000000" charset="-122"/>
                <a:sym typeface="+mn-ea"/>
              </a:rPr>
              <a:t>找出一个作业的不同工作集，求出其页面数最大者，可以估计出进程所需驻留集</a:t>
            </a:r>
            <a:endParaRPr lang="zh-CN" altLang="en-US" sz="2000">
              <a:latin typeface="华光魏体_CNKI" panose="02000500000000000000" charset="-122"/>
              <a:ea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75323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5.4.3 </a:t>
            </a:r>
            <a:r>
              <a:rPr lang="zh-CN" altLang="en-US" sz="2400">
                <a:solidFill>
                  <a:srgbClr val="FF0000"/>
                </a:solidFill>
                <a:latin typeface="华光魏体_CNKI" panose="02000500000000000000" charset="-122"/>
                <a:ea typeface="华光魏体_CNKI" panose="02000500000000000000" charset="-122"/>
              </a:rPr>
              <a:t>抖动的预防</a:t>
            </a:r>
            <a:r>
              <a:rPr lang="zh-CN" altLang="en-US" sz="2400">
                <a:solidFill>
                  <a:srgbClr val="FF0000"/>
                </a:solidFill>
                <a:latin typeface="华光魏体_CNKI" panose="02000500000000000000" charset="-122"/>
                <a:ea typeface="华光魏体_CNKI" panose="02000500000000000000" charset="-122"/>
              </a:rPr>
              <a:t>方法</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5.4</a:t>
            </a:r>
            <a:r>
              <a:rPr lang="zh-CN" altLang="en-US" sz="4400">
                <a:latin typeface="华光魏体_CNKI" panose="02000500000000000000" charset="-122"/>
                <a:ea typeface="华光魏体_CNKI" panose="02000500000000000000" charset="-122"/>
              </a:rPr>
              <a:t>抖动与</a:t>
            </a:r>
            <a:r>
              <a:rPr lang="en-US" altLang="zh-CN" sz="4400">
                <a:latin typeface="华光魏体_CNKI" panose="02000500000000000000" charset="-122"/>
                <a:ea typeface="华光魏体_CNKI" panose="02000500000000000000" charset="-122"/>
              </a:rPr>
              <a:t>“</a:t>
            </a:r>
            <a:r>
              <a:rPr lang="zh-CN" altLang="en-US" sz="4400">
                <a:latin typeface="华光魏体_CNKI" panose="02000500000000000000" charset="-122"/>
                <a:ea typeface="华光魏体_CNKI" panose="02000500000000000000" charset="-122"/>
              </a:rPr>
              <a:t>工作集</a:t>
            </a:r>
            <a:r>
              <a:rPr lang="en-US" altLang="zh-CN"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9" name="文本框 28"/>
          <p:cNvSpPr txBox="1"/>
          <p:nvPr/>
        </p:nvSpPr>
        <p:spPr>
          <a:xfrm>
            <a:off x="1678940" y="2579370"/>
            <a:ext cx="7070090" cy="3784600"/>
          </a:xfrm>
          <a:prstGeom prst="rect">
            <a:avLst/>
          </a:prstGeom>
          <a:noFill/>
        </p:spPr>
        <p:txBody>
          <a:bodyPr wrap="square" rtlCol="0" anchor="t">
            <a:spAutoFit/>
          </a:bodyPr>
          <a:p>
            <a:pPr marL="457200" indent="-457200" algn="just">
              <a:lnSpc>
                <a:spcPct val="120000"/>
              </a:lnSpc>
              <a:spcBef>
                <a:spcPts val="0"/>
              </a:spcBef>
              <a:spcAft>
                <a:spcPts val="0"/>
              </a:spcAft>
              <a:buFont typeface="+mj-ea"/>
              <a:buAutoNum type="circleNumDbPlain"/>
            </a:pPr>
            <a:r>
              <a:rPr lang="zh-CN" altLang="en-US" sz="2000">
                <a:solidFill>
                  <a:srgbClr val="7030A0"/>
                </a:solidFill>
                <a:latin typeface="华光魏体_CNKI" panose="02000500000000000000" charset="-122"/>
                <a:ea typeface="华光魏体_CNKI" panose="02000500000000000000" charset="-122"/>
                <a:sym typeface="+mn-ea"/>
              </a:rPr>
              <a:t>采用局部置换策略；</a:t>
            </a:r>
            <a:endParaRPr lang="zh-CN" altLang="en-US" sz="2000">
              <a:solidFill>
                <a:srgbClr val="7030A0"/>
              </a:solidFill>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zh-CN" altLang="en-US" sz="2000">
                <a:latin typeface="华光魏体_CNKI" panose="02000500000000000000" charset="-122"/>
                <a:ea typeface="华光魏体_CNKI" panose="02000500000000000000" charset="-122"/>
                <a:sym typeface="+mn-ea"/>
              </a:rPr>
              <a:t>即使抖动，也只发生在单个进程中，不会影响其他</a:t>
            </a:r>
            <a:r>
              <a:rPr lang="zh-CN" altLang="en-US" sz="2000">
                <a:latin typeface="华光魏体_CNKI" panose="02000500000000000000" charset="-122"/>
                <a:ea typeface="华光魏体_CNKI" panose="02000500000000000000" charset="-122"/>
                <a:sym typeface="+mn-ea"/>
              </a:rPr>
              <a:t>进程；</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zh-CN" altLang="en-US" sz="2000">
                <a:solidFill>
                  <a:srgbClr val="7030A0"/>
                </a:solidFill>
                <a:latin typeface="华光魏体_CNKI" panose="02000500000000000000" charset="-122"/>
                <a:ea typeface="华光魏体_CNKI" panose="02000500000000000000" charset="-122"/>
                <a:sym typeface="+mn-ea"/>
              </a:rPr>
              <a:t>②将工作集算法融入处理机调度中；</a:t>
            </a:r>
            <a:endParaRPr lang="zh-CN" altLang="en-US" sz="2000">
              <a:solidFill>
                <a:srgbClr val="7030A0"/>
              </a:solidFill>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zh-CN" altLang="en-US" sz="2000">
                <a:latin typeface="华光魏体_CNKI" panose="02000500000000000000" charset="-122"/>
                <a:ea typeface="华光魏体_CNKI" panose="02000500000000000000" charset="-122"/>
                <a:sym typeface="+mn-ea"/>
              </a:rPr>
              <a:t>根据工作集的变化来动态改变驻留集的</a:t>
            </a:r>
            <a:r>
              <a:rPr lang="zh-CN" altLang="en-US" sz="2000">
                <a:latin typeface="华光魏体_CNKI" panose="02000500000000000000" charset="-122"/>
                <a:ea typeface="华光魏体_CNKI" panose="02000500000000000000" charset="-122"/>
                <a:sym typeface="+mn-ea"/>
              </a:rPr>
              <a:t>大小；</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zh-CN" altLang="en-US" sz="2000">
                <a:solidFill>
                  <a:srgbClr val="7030A0"/>
                </a:solidFill>
                <a:latin typeface="华光魏体_CNKI" panose="02000500000000000000" charset="-122"/>
                <a:ea typeface="华光魏体_CNKI" panose="02000500000000000000" charset="-122"/>
                <a:sym typeface="+mn-ea"/>
              </a:rPr>
              <a:t>③利用</a:t>
            </a:r>
            <a:r>
              <a:rPr lang="en-US" altLang="zh-CN" sz="2000">
                <a:solidFill>
                  <a:srgbClr val="7030A0"/>
                </a:solidFill>
                <a:latin typeface="华光魏体_CNKI" panose="02000500000000000000" charset="-122"/>
                <a:ea typeface="华光魏体_CNKI" panose="02000500000000000000" charset="-122"/>
                <a:sym typeface="+mn-ea"/>
              </a:rPr>
              <a:t>“L=S”</a:t>
            </a:r>
            <a:r>
              <a:rPr lang="zh-CN" altLang="en-US" sz="2000">
                <a:solidFill>
                  <a:srgbClr val="7030A0"/>
                </a:solidFill>
                <a:latin typeface="华光魏体_CNKI" panose="02000500000000000000" charset="-122"/>
                <a:ea typeface="华光魏体_CNKI" panose="02000500000000000000" charset="-122"/>
                <a:sym typeface="+mn-ea"/>
              </a:rPr>
              <a:t>准则调节缺页率；</a:t>
            </a:r>
            <a:endParaRPr lang="zh-CN" altLang="en-US" sz="2000">
              <a:solidFill>
                <a:srgbClr val="7030A0"/>
              </a:solidFill>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en-US" altLang="zh-CN" sz="2000">
                <a:latin typeface="华光魏体_CNKI" panose="02000500000000000000" charset="-122"/>
                <a:ea typeface="华光魏体_CNKI" panose="02000500000000000000" charset="-122"/>
                <a:sym typeface="+mn-ea"/>
              </a:rPr>
              <a:t>L</a:t>
            </a:r>
            <a:r>
              <a:rPr lang="zh-CN" altLang="en-US" sz="2000">
                <a:latin typeface="华光魏体_CNKI" panose="02000500000000000000" charset="-122"/>
                <a:ea typeface="华光魏体_CNKI" panose="02000500000000000000" charset="-122"/>
                <a:sym typeface="+mn-ea"/>
              </a:rPr>
              <a:t>：缺页之间的平均</a:t>
            </a:r>
            <a:r>
              <a:rPr lang="zh-CN" altLang="en-US" sz="2000">
                <a:latin typeface="华光魏体_CNKI" panose="02000500000000000000" charset="-122"/>
                <a:ea typeface="华光魏体_CNKI" panose="02000500000000000000" charset="-122"/>
                <a:sym typeface="+mn-ea"/>
              </a:rPr>
              <a:t>时间；</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en-US" altLang="zh-CN" sz="2000">
                <a:latin typeface="华光魏体_CNKI" panose="02000500000000000000" charset="-122"/>
                <a:ea typeface="华光魏体_CNKI" panose="02000500000000000000" charset="-122"/>
                <a:sym typeface="+mn-ea"/>
              </a:rPr>
              <a:t>S</a:t>
            </a:r>
            <a:r>
              <a:rPr lang="zh-CN" altLang="en-US" sz="2000">
                <a:latin typeface="华光魏体_CNKI" panose="02000500000000000000" charset="-122"/>
                <a:ea typeface="华光魏体_CNKI" panose="02000500000000000000" charset="-122"/>
                <a:sym typeface="+mn-ea"/>
              </a:rPr>
              <a:t>：缺页服务</a:t>
            </a:r>
            <a:r>
              <a:rPr lang="zh-CN" altLang="en-US" sz="2000">
                <a:latin typeface="华光魏体_CNKI" panose="02000500000000000000" charset="-122"/>
                <a:ea typeface="华光魏体_CNKI" panose="02000500000000000000" charset="-122"/>
                <a:sym typeface="+mn-ea"/>
              </a:rPr>
              <a:t>时间；</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en-US" altLang="zh-CN" sz="2000">
                <a:latin typeface="华光魏体_CNKI" panose="02000500000000000000" charset="-122"/>
                <a:ea typeface="华光魏体_CNKI" panose="02000500000000000000" charset="-122"/>
                <a:sym typeface="+mn-ea"/>
              </a:rPr>
              <a:t>if L&gt;S </a:t>
            </a:r>
            <a:r>
              <a:rPr lang="zh-CN" altLang="en-US" sz="2000">
                <a:latin typeface="华光魏体_CNKI" panose="02000500000000000000" charset="-122"/>
                <a:ea typeface="华光魏体_CNKI" panose="02000500000000000000" charset="-122"/>
                <a:sym typeface="+mn-ea"/>
              </a:rPr>
              <a:t>内存利用</a:t>
            </a:r>
            <a:r>
              <a:rPr lang="zh-CN" altLang="en-US" sz="2000">
                <a:latin typeface="华光魏体_CNKI" panose="02000500000000000000" charset="-122"/>
                <a:ea typeface="华光魏体_CNKI" panose="02000500000000000000" charset="-122"/>
                <a:sym typeface="+mn-ea"/>
              </a:rPr>
              <a:t>不充分；</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en-US" altLang="zh-CN" sz="2000">
                <a:latin typeface="华光魏体_CNKI" panose="02000500000000000000" charset="-122"/>
                <a:ea typeface="华光魏体_CNKI" panose="02000500000000000000" charset="-122"/>
                <a:sym typeface="+mn-ea"/>
              </a:rPr>
              <a:t>L&lt;S </a:t>
            </a:r>
            <a:r>
              <a:rPr lang="zh-CN" altLang="en-US" sz="2000">
                <a:latin typeface="华光魏体_CNKI" panose="02000500000000000000" charset="-122"/>
                <a:ea typeface="华光魏体_CNKI" panose="02000500000000000000" charset="-122"/>
                <a:sym typeface="+mn-ea"/>
              </a:rPr>
              <a:t>缺页过多</a:t>
            </a:r>
            <a:endParaRPr lang="zh-CN" altLang="en-US" sz="2000">
              <a:latin typeface="华光魏体_CNKI" panose="02000500000000000000" charset="-122"/>
              <a:ea typeface="华光魏体_CNKI" panose="02000500000000000000" charset="-122"/>
              <a:sym typeface="+mn-ea"/>
            </a:endParaRPr>
          </a:p>
          <a:p>
            <a:pPr indent="0" algn="just">
              <a:lnSpc>
                <a:spcPct val="120000"/>
              </a:lnSpc>
              <a:spcBef>
                <a:spcPts val="0"/>
              </a:spcBef>
              <a:spcAft>
                <a:spcPts val="0"/>
              </a:spcAft>
              <a:buFont typeface="+mj-ea"/>
              <a:buNone/>
            </a:pPr>
            <a:r>
              <a:rPr lang="zh-CN" altLang="en-US" sz="2000">
                <a:solidFill>
                  <a:srgbClr val="7030A0"/>
                </a:solidFill>
                <a:latin typeface="华光魏体_CNKI" panose="02000500000000000000" charset="-122"/>
                <a:ea typeface="华光魏体_CNKI" panose="02000500000000000000" charset="-122"/>
                <a:sym typeface="+mn-ea"/>
              </a:rPr>
              <a:t>④采用中级调度，调出某些进程</a:t>
            </a:r>
            <a:endParaRPr lang="zh-CN" altLang="en-US" sz="2000">
              <a:solidFill>
                <a:srgbClr val="7030A0"/>
              </a:solidFill>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5.1</a:t>
            </a:r>
            <a:r>
              <a:rPr lang="zh-CN" altLang="en-US" sz="2400">
                <a:solidFill>
                  <a:schemeClr val="tx1"/>
                </a:solidFill>
                <a:latin typeface="华光魏体_CNKI" panose="02000500000000000000" charset="-122"/>
                <a:ea typeface="华光魏体_CNKI" panose="02000500000000000000" charset="-122"/>
              </a:rPr>
              <a:t>虚拟存储器</a:t>
            </a:r>
            <a:r>
              <a:rPr lang="zh-CN" altLang="en-US" sz="2400">
                <a:solidFill>
                  <a:schemeClr val="tx1"/>
                </a:solidFill>
                <a:latin typeface="华光魏体_CNKI" panose="02000500000000000000" charset="-122"/>
                <a:ea typeface="华光魏体_CNKI" panose="02000500000000000000" charset="-122"/>
              </a:rPr>
              <a:t>概述</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5.2</a:t>
            </a:r>
            <a:r>
              <a:rPr lang="zh-CN" altLang="en-US" sz="2400">
                <a:solidFill>
                  <a:schemeClr val="tx1"/>
                </a:solidFill>
                <a:latin typeface="华光魏体_CNKI" panose="02000500000000000000" charset="-122"/>
                <a:ea typeface="华光魏体_CNKI" panose="02000500000000000000" charset="-122"/>
              </a:rPr>
              <a:t>请求分页存储管理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5.3</a:t>
            </a:r>
            <a:r>
              <a:rPr lang="zh-CN" altLang="en-US" sz="2400">
                <a:solidFill>
                  <a:schemeClr val="tx1"/>
                </a:solidFill>
                <a:latin typeface="华光魏体_CNKI" panose="02000500000000000000" charset="-122"/>
                <a:ea typeface="华光魏体_CNKI" panose="02000500000000000000" charset="-122"/>
              </a:rPr>
              <a:t>页面置换</a:t>
            </a:r>
            <a:r>
              <a:rPr lang="zh-CN" altLang="en-US" sz="2400">
                <a:solidFill>
                  <a:schemeClr val="tx1"/>
                </a:solidFill>
                <a:latin typeface="华光魏体_CNKI" panose="02000500000000000000" charset="-122"/>
                <a:ea typeface="华光魏体_CNKI" panose="02000500000000000000" charset="-122"/>
              </a:rPr>
              <a:t>算法</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5.4</a:t>
            </a:r>
            <a:r>
              <a:rPr lang="zh-CN" altLang="en-US" sz="2400">
                <a:solidFill>
                  <a:schemeClr val="tx1"/>
                </a:solidFill>
                <a:latin typeface="华光魏体_CNKI" panose="02000500000000000000" charset="-122"/>
                <a:ea typeface="华光魏体_CNKI" panose="02000500000000000000" charset="-122"/>
              </a:rPr>
              <a:t>抖动与</a:t>
            </a:r>
            <a:r>
              <a:rPr lang="en-US" altLang="zh-CN" sz="2400">
                <a:solidFill>
                  <a:schemeClr val="tx1"/>
                </a:solidFill>
                <a:latin typeface="华光魏体_CNKI" panose="02000500000000000000" charset="-122"/>
                <a:ea typeface="华光魏体_CNKI" panose="02000500000000000000" charset="-122"/>
              </a:rPr>
              <a:t>“</a:t>
            </a:r>
            <a:r>
              <a:rPr lang="zh-CN" altLang="en-US" sz="2400">
                <a:solidFill>
                  <a:schemeClr val="tx1"/>
                </a:solidFill>
                <a:latin typeface="华光魏体_CNKI" panose="02000500000000000000" charset="-122"/>
                <a:ea typeface="华光魏体_CNKI" panose="02000500000000000000" charset="-122"/>
              </a:rPr>
              <a:t>工作集</a:t>
            </a:r>
            <a:r>
              <a:rPr lang="en-US" altLang="zh-CN"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a:t>
            </a:r>
            <a:r>
              <a:rPr lang="zh-CN" altLang="en-US" sz="2400">
                <a:solidFill>
                  <a:srgbClr val="FF0000"/>
                </a:solidFill>
                <a:latin typeface="华光魏体_CNKI" panose="02000500000000000000" charset="-122"/>
                <a:ea typeface="华光魏体_CNKI" panose="02000500000000000000" charset="-122"/>
              </a:rPr>
              <a:t>请求分段存储管理方式</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2551430"/>
            <a:ext cx="4257040" cy="156781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74490"/>
            <a:ext cx="425704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25565" y="201930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虚拟存储引入的原因和基本</a:t>
            </a:r>
            <a:r>
              <a:rPr lang="zh-CN" altLang="en-US" sz="2000">
                <a:solidFill>
                  <a:srgbClr val="00B050"/>
                </a:solidFill>
                <a:latin typeface="华光魏体_CNKI" panose="02000500000000000000" charset="-122"/>
                <a:ea typeface="华光魏体_CNKI" panose="02000500000000000000" charset="-122"/>
              </a:rPr>
              <a:t>概念</a:t>
            </a:r>
            <a:endParaRPr lang="zh-CN" altLang="en-US" sz="2000">
              <a:solidFill>
                <a:srgbClr val="00B050"/>
              </a:solidFill>
              <a:latin typeface="华光魏体_CNKI" panose="02000500000000000000" charset="-122"/>
              <a:ea typeface="华光魏体_CNKI" panose="02000500000000000000" charset="-122"/>
            </a:endParaRPr>
          </a:p>
        </p:txBody>
      </p:sp>
      <p:sp>
        <p:nvSpPr>
          <p:cNvPr id="11" name="文本框 10"/>
          <p:cNvSpPr txBox="1"/>
          <p:nvPr/>
        </p:nvSpPr>
        <p:spPr>
          <a:xfrm>
            <a:off x="6425565" y="31362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请求分页（虚拟分页）的方法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425565" y="417449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请求分段（虚拟分</a:t>
            </a:r>
            <a:r>
              <a:rPr lang="zh-CN" altLang="en-US" sz="2000">
                <a:solidFill>
                  <a:srgbClr val="00B050"/>
                </a:solidFill>
                <a:latin typeface="华光魏体_CNKI" panose="02000500000000000000" charset="-122"/>
                <a:ea typeface="华光魏体_CNKI" panose="02000500000000000000" charset="-122"/>
              </a:rPr>
              <a:t>段）的方法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81914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48985" y="333565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48985" y="440753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需要一次性的将进程全部装入吗？</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进程在执行的过程中需要一直驻留在内存中吗？</a:t>
            </a:r>
            <a:r>
              <a:rPr lang="en-US" altLang="zh-CN" sz="2400">
                <a:solidFill>
                  <a:schemeClr val="tx1"/>
                </a:solidFill>
                <a:latin typeface="华光魏体_CNKI" panose="02000500000000000000" charset="-122"/>
                <a:ea typeface="华光魏体_CNKI" panose="02000500000000000000" charset="-122"/>
              </a:rPr>
              <a:t> </a:t>
            </a:r>
            <a:endParaRPr lang="en-US" altLang="zh-CN"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不需要！</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局部性原理（</a:t>
            </a:r>
            <a:r>
              <a:rPr lang="en-US" altLang="zh-CN" sz="2400">
                <a:solidFill>
                  <a:schemeClr val="tx1"/>
                </a:solidFill>
                <a:latin typeface="华光魏体_CNKI" panose="02000500000000000000" charset="-122"/>
                <a:ea typeface="华光魏体_CNKI" panose="02000500000000000000" charset="-122"/>
              </a:rPr>
              <a:t>Denning P</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在大多数情况下，程序是顺序执行的</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在大多数情况下，过程调用深度不超过5</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程序存在大量循环，可能在一段时间内多次执行</a:t>
            </a:r>
            <a:endParaRPr lang="zh-CN" altLang="en-US" sz="2000">
              <a:solidFill>
                <a:schemeClr val="tx1"/>
              </a:solidFill>
              <a:latin typeface="华光魏体_CNKI" panose="02000500000000000000" charset="-122"/>
              <a:ea typeface="华光魏体_CNKI" panose="02000500000000000000" charset="-122"/>
            </a:endParaRPr>
          </a:p>
          <a:p>
            <a:pPr marL="342900" indent="-342900">
              <a:lnSpc>
                <a:spcPct val="150000"/>
              </a:lnSpc>
              <a:buFont typeface="Arial" panose="020B0604020202020204" pitchFamily="34" charset="0"/>
              <a:buChar char="•"/>
            </a:pPr>
            <a:r>
              <a:rPr lang="zh-CN" altLang="en-US" sz="2000">
                <a:solidFill>
                  <a:schemeClr val="tx1"/>
                </a:solidFill>
                <a:latin typeface="华光魏体_CNKI" panose="02000500000000000000" charset="-122"/>
                <a:ea typeface="华光魏体_CNKI" panose="02000500000000000000" charset="-122"/>
              </a:rPr>
              <a:t>数组等数据结构的操作往往都局限在很小范围</a:t>
            </a: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7491095" y="3757295"/>
            <a:ext cx="4560570" cy="147637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a:solidFill>
                  <a:srgbClr val="FF0000"/>
                </a:solidFill>
                <a:latin typeface="华光魏体_CNKI" panose="02000500000000000000" charset="-122"/>
                <a:ea typeface="华光魏体_CNKI" panose="02000500000000000000" charset="-122"/>
                <a:sym typeface="+mn-ea"/>
              </a:rPr>
              <a:t>时间局部性：</a:t>
            </a:r>
            <a:endParaRPr lang="zh-CN" altLang="en-US" sz="2400">
              <a:solidFill>
                <a:srgbClr val="FF0000"/>
              </a:solidFill>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en-US" altLang="zh-CN">
                <a:latin typeface="华光魏体_CNKI" panose="02000500000000000000" charset="-122"/>
                <a:ea typeface="华光魏体_CNKI" panose="02000500000000000000" charset="-122"/>
                <a:sym typeface="+mn-ea"/>
              </a:rPr>
              <a:t>      </a:t>
            </a:r>
            <a:r>
              <a:rPr lang="zh-CN" altLang="en-US">
                <a:latin typeface="华光魏体_CNKI" panose="02000500000000000000" charset="-122"/>
                <a:ea typeface="华光魏体_CNKI" panose="02000500000000000000" charset="-122"/>
                <a:sym typeface="+mn-ea"/>
              </a:rPr>
              <a:t>程序中的某条指令一旦执行，则不久后该指令及其上下</a:t>
            </a:r>
            <a:r>
              <a:rPr lang="zh-CN" altLang="en-US">
                <a:latin typeface="华光魏体_CNKI" panose="02000500000000000000" charset="-122"/>
                <a:ea typeface="华光魏体_CNKI" panose="02000500000000000000" charset="-122"/>
                <a:sym typeface="+mn-ea"/>
              </a:rPr>
              <a:t>指令很可能再次被访问</a:t>
            </a:r>
            <a:endParaRPr lang="zh-CN" altLang="en-US">
              <a:latin typeface="华光魏体_CNKI" panose="02000500000000000000" charset="-122"/>
              <a:ea typeface="华光魏体_CNKI" panose="02000500000000000000" charset="-122"/>
              <a:sym typeface="+mn-ea"/>
            </a:endParaRPr>
          </a:p>
        </p:txBody>
      </p:sp>
      <p:sp>
        <p:nvSpPr>
          <p:cNvPr id="3" name="文本框 2"/>
          <p:cNvSpPr txBox="1"/>
          <p:nvPr/>
        </p:nvSpPr>
        <p:spPr>
          <a:xfrm>
            <a:off x="7491095" y="5135880"/>
            <a:ext cx="4492625" cy="147637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a:solidFill>
                  <a:srgbClr val="FF0000"/>
                </a:solidFill>
                <a:latin typeface="华光魏体_CNKI" panose="02000500000000000000" charset="-122"/>
                <a:ea typeface="华光魏体_CNKI" panose="02000500000000000000" charset="-122"/>
                <a:sym typeface="+mn-ea"/>
              </a:rPr>
              <a:t>空间局部性：</a:t>
            </a:r>
            <a:endParaRPr lang="zh-CN" altLang="en-US" sz="2400">
              <a:solidFill>
                <a:srgbClr val="FF0000"/>
              </a:solidFill>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en-US" altLang="zh-CN">
                <a:latin typeface="华光魏体_CNKI" panose="02000500000000000000" charset="-122"/>
                <a:ea typeface="华光魏体_CNKI" panose="02000500000000000000" charset="-122"/>
                <a:sym typeface="+mn-ea"/>
              </a:rPr>
              <a:t>      </a:t>
            </a:r>
            <a:r>
              <a:rPr lang="zh-CN" altLang="en-US">
                <a:latin typeface="华光魏体_CNKI" panose="02000500000000000000" charset="-122"/>
                <a:ea typeface="华光魏体_CNKI" panose="02000500000000000000" charset="-122"/>
                <a:sym typeface="+mn-ea"/>
              </a:rPr>
              <a:t>一旦程序访问了某个存储单元，则不久后其附近的存储单元也将被访问</a:t>
            </a:r>
            <a:endParaRPr lang="zh-CN" altLang="en-US">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969385"/>
          </a:xfrm>
          <a:prstGeom prst="rect">
            <a:avLst/>
          </a:prstGeom>
          <a:noFill/>
        </p:spPr>
        <p:txBody>
          <a:bodyPr wrap="square" rtlCol="0">
            <a:spAutoFit/>
          </a:bodyPr>
          <a:p>
            <a:pPr indent="0">
              <a:lnSpc>
                <a:spcPct val="150000"/>
              </a:lnSpc>
              <a:buNone/>
            </a:pPr>
            <a:r>
              <a:rPr lang="zh-CN" altLang="en-US" sz="2400">
                <a:solidFill>
                  <a:srgbClr val="FF0000"/>
                </a:solidFill>
                <a:latin typeface="华光魏体_CNKI" panose="02000500000000000000" charset="-122"/>
                <a:ea typeface="华光魏体_CNKI" panose="02000500000000000000" charset="-122"/>
              </a:rPr>
              <a:t>基本</a:t>
            </a:r>
            <a:r>
              <a:rPr lang="zh-CN" altLang="en-US" sz="2400">
                <a:solidFill>
                  <a:srgbClr val="FF0000"/>
                </a:solidFill>
                <a:latin typeface="华光魏体_CNKI" panose="02000500000000000000" charset="-122"/>
                <a:ea typeface="华光魏体_CNKI" panose="02000500000000000000" charset="-122"/>
              </a:rPr>
              <a:t>思想：</a:t>
            </a:r>
            <a:endParaRPr lang="zh-CN" altLang="en-US" sz="2400">
              <a:solidFill>
                <a:srgbClr val="FF0000"/>
              </a:solidFill>
              <a:latin typeface="华光魏体_CNKI" panose="02000500000000000000" charset="-122"/>
              <a:ea typeface="华光魏体_CNKI" panose="02000500000000000000" charset="-122"/>
            </a:endParaRPr>
          </a:p>
          <a:p>
            <a:pPr marL="342900" lvl="1" indent="-342900">
              <a:lnSpc>
                <a:spcPct val="150000"/>
              </a:lnSpc>
              <a:buFont typeface="Wingdings" panose="05000000000000000000" charset="0"/>
              <a:buChar char="ü"/>
            </a:pPr>
            <a:r>
              <a:rPr lang="zh-CN" sz="2400">
                <a:solidFill>
                  <a:schemeClr val="dk1"/>
                </a:solidFill>
                <a:latin typeface="华光魏体_CNKI" panose="02000500000000000000" charset="-122"/>
                <a:ea typeface="华光魏体_CNKI" panose="02000500000000000000" charset="-122"/>
                <a:cs typeface="华光魏体_CNKI" panose="02000500000000000000" charset="-122"/>
                <a:sym typeface="+mn-ea"/>
              </a:rPr>
              <a:t>与请求分页存储管理类似，只不过换入</a:t>
            </a:r>
            <a:r>
              <a:rPr lang="en-US" sz="2400">
                <a:solidFill>
                  <a:schemeClr val="dk1"/>
                </a:solidFill>
                <a:latin typeface="华光魏体_CNKI" panose="02000500000000000000" charset="-122"/>
                <a:ea typeface="华光魏体_CNKI" panose="02000500000000000000" charset="-122"/>
                <a:cs typeface="华光魏体_CNKI" panose="02000500000000000000" charset="-122"/>
                <a:sym typeface="+mn-ea"/>
              </a:rPr>
              <a:t>/</a:t>
            </a:r>
            <a:r>
              <a:rPr lang="zh-CN" sz="2400">
                <a:solidFill>
                  <a:schemeClr val="dk1"/>
                </a:solidFill>
                <a:latin typeface="华光魏体_CNKI" panose="02000500000000000000" charset="-122"/>
                <a:ea typeface="华光魏体_CNKI" panose="02000500000000000000" charset="-122"/>
                <a:cs typeface="华光魏体_CNKI" panose="02000500000000000000" charset="-122"/>
                <a:sym typeface="+mn-ea"/>
              </a:rPr>
              <a:t>换出是以“段”为单位</a:t>
            </a:r>
            <a:endParaRPr lang="zh-CN" sz="2400">
              <a:solidFill>
                <a:schemeClr val="dk1"/>
              </a:solidFill>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rPr>
              <a:t>在</a:t>
            </a:r>
            <a:r>
              <a:rPr lang="zh-CN" altLang="en-US" sz="2400">
                <a:solidFill>
                  <a:schemeClr val="tx1"/>
                </a:solidFill>
                <a:latin typeface="华光魏体_CNKI" panose="02000500000000000000" charset="-122"/>
                <a:ea typeface="华光魏体_CNKI" panose="02000500000000000000" charset="-122"/>
              </a:rPr>
              <a:t>基本分段的存储管理方式中</a:t>
            </a:r>
            <a:r>
              <a:rPr lang="zh-CN" altLang="en-US" sz="2400">
                <a:solidFill>
                  <a:schemeClr val="tx1"/>
                </a:solidFill>
                <a:latin typeface="华光魏体_CNKI" panose="02000500000000000000" charset="-122"/>
                <a:ea typeface="华光魏体_CNKI" panose="02000500000000000000" charset="-122"/>
              </a:rPr>
              <a:t>加入：请求分段和段置换的机制</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硬件</a:t>
            </a:r>
            <a:r>
              <a:rPr lang="zh-CN" altLang="en-US" sz="2400">
                <a:solidFill>
                  <a:schemeClr val="tx1"/>
                </a:solidFill>
                <a:latin typeface="华光魏体_CNKI" panose="02000500000000000000" charset="-122"/>
                <a:ea typeface="华光魏体_CNKI" panose="02000500000000000000" charset="-122"/>
              </a:rPr>
              <a:t>机制：</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请求段表</a:t>
            </a:r>
            <a:r>
              <a:rPr lang="zh-CN" altLang="en-US" sz="2400">
                <a:solidFill>
                  <a:schemeClr val="tx1"/>
                </a:solidFill>
                <a:latin typeface="华光魏体_CNKI" panose="02000500000000000000" charset="-122"/>
                <a:ea typeface="华光魏体_CNKI" panose="02000500000000000000" charset="-122"/>
              </a:rPr>
              <a:t>机制</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缺段中断</a:t>
            </a:r>
            <a:r>
              <a:rPr lang="zh-CN" altLang="en-US" sz="2400">
                <a:solidFill>
                  <a:schemeClr val="tx1"/>
                </a:solidFill>
                <a:latin typeface="华光魏体_CNKI" panose="02000500000000000000" charset="-122"/>
                <a:ea typeface="华光魏体_CNKI" panose="02000500000000000000" charset="-122"/>
              </a:rPr>
              <a:t>机构</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地址变换</a:t>
            </a:r>
            <a:r>
              <a:rPr lang="zh-CN" altLang="en-US" sz="2400">
                <a:solidFill>
                  <a:schemeClr val="tx1"/>
                </a:solidFill>
                <a:latin typeface="华光魏体_CNKI" panose="02000500000000000000" charset="-122"/>
                <a:ea typeface="华光魏体_CNKI" panose="02000500000000000000" charset="-122"/>
              </a:rPr>
              <a:t>机构</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30695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5.5.1</a:t>
            </a:r>
            <a:r>
              <a:rPr lang="zh-CN" altLang="en-US" sz="2400">
                <a:solidFill>
                  <a:srgbClr val="FF0000"/>
                </a:solidFill>
                <a:latin typeface="华光魏体_CNKI" panose="02000500000000000000" charset="-122"/>
                <a:ea typeface="华光魏体_CNKI" panose="02000500000000000000" charset="-122"/>
              </a:rPr>
              <a:t>请求分段中的硬件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2" name="Group 4"/>
          <p:cNvGraphicFramePr>
            <a:graphicFrameLocks noGrp="1"/>
          </p:cNvGraphicFramePr>
          <p:nvPr/>
        </p:nvGraphicFramePr>
        <p:xfrm>
          <a:off x="3237648" y="2517140"/>
          <a:ext cx="8686800" cy="701675"/>
        </p:xfrm>
        <a:graphic>
          <a:graphicData uri="http://schemas.openxmlformats.org/drawingml/2006/table">
            <a:tbl>
              <a:tblPr/>
              <a:tblGrid>
                <a:gridCol w="965200"/>
                <a:gridCol w="965200"/>
                <a:gridCol w="965200"/>
                <a:gridCol w="965200"/>
                <a:gridCol w="965200"/>
                <a:gridCol w="965200"/>
                <a:gridCol w="965200"/>
                <a:gridCol w="965200"/>
                <a:gridCol w="965200"/>
              </a:tblGrid>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段名 </a:t>
                      </a:r>
                      <a:endPar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61" marB="457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段长 </a:t>
                      </a:r>
                      <a:endPar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段的基址 </a:t>
                      </a:r>
                      <a:endPar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B0F0"/>
                          </a:solidFill>
                          <a:effectLst/>
                          <a:latin typeface="Arial" panose="020B0604020202020204" pitchFamily="34" charset="0"/>
                          <a:ea typeface="宋体" panose="02010600030101010101" pitchFamily="2" charset="-122"/>
                        </a:rPr>
                        <a:t>存取方式</a:t>
                      </a:r>
                      <a:r>
                        <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访问字段</a:t>
                      </a: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A </a:t>
                      </a:r>
                      <a:endPar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修改位</a:t>
                      </a: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M </a:t>
                      </a:r>
                      <a:endPar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存在位</a:t>
                      </a: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P </a:t>
                      </a:r>
                      <a:endPar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宋体" panose="02010600030101010101" pitchFamily="2" charset="-122"/>
                        </a:rPr>
                        <a:t>增补位</a:t>
                      </a: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rPr>
                        <a:t>外存始址 </a:t>
                      </a:r>
                      <a:endPar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61" marB="457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Group 38"/>
          <p:cNvGrpSpPr/>
          <p:nvPr/>
        </p:nvGrpSpPr>
        <p:grpSpPr bwMode="auto">
          <a:xfrm>
            <a:off x="3694848" y="2898140"/>
            <a:ext cx="3109913" cy="1123950"/>
            <a:chOff x="576" y="1392"/>
            <a:chExt cx="1959" cy="708"/>
          </a:xfrm>
        </p:grpSpPr>
        <p:sp>
          <p:nvSpPr>
            <p:cNvPr id="10" name="Line 26"/>
            <p:cNvSpPr>
              <a:spLocks noChangeShapeType="1"/>
            </p:cNvSpPr>
            <p:nvPr/>
          </p:nvSpPr>
          <p:spPr bwMode="auto">
            <a:xfrm flipV="1">
              <a:off x="2400" y="1392"/>
              <a:ext cx="0" cy="434"/>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27"/>
            <p:cNvSpPr txBox="1">
              <a:spLocks noChangeArrowheads="1"/>
            </p:cNvSpPr>
            <p:nvPr/>
          </p:nvSpPr>
          <p:spPr bwMode="auto">
            <a:xfrm>
              <a:off x="576" y="1812"/>
              <a:ext cx="19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该段只读</a:t>
              </a:r>
              <a:r>
                <a:rPr kumimoji="0" lang="en-US" altLang="zh-CN" sz="2400" dirty="0"/>
                <a:t>/</a:t>
              </a:r>
              <a:r>
                <a:rPr kumimoji="0" lang="zh-CN" altLang="en-US" sz="2400" dirty="0"/>
                <a:t>只执行</a:t>
              </a:r>
              <a:r>
                <a:rPr kumimoji="0" lang="en-US" altLang="zh-CN" sz="2400" dirty="0"/>
                <a:t>/</a:t>
              </a:r>
              <a:r>
                <a:rPr kumimoji="0" lang="zh-CN" altLang="en-US" sz="2400" dirty="0"/>
                <a:t>读写</a:t>
              </a:r>
              <a:endParaRPr kumimoji="0" lang="zh-CN" altLang="en-US" sz="2400" dirty="0"/>
            </a:p>
          </p:txBody>
        </p:sp>
      </p:grpSp>
      <p:grpSp>
        <p:nvGrpSpPr>
          <p:cNvPr id="12" name="Group 39"/>
          <p:cNvGrpSpPr/>
          <p:nvPr/>
        </p:nvGrpSpPr>
        <p:grpSpPr bwMode="auto">
          <a:xfrm>
            <a:off x="5447448" y="2867978"/>
            <a:ext cx="2328863" cy="1655763"/>
            <a:chOff x="1680" y="1373"/>
            <a:chExt cx="1467" cy="1043"/>
          </a:xfrm>
        </p:grpSpPr>
        <p:sp>
          <p:nvSpPr>
            <p:cNvPr id="16" name="Line 28"/>
            <p:cNvSpPr>
              <a:spLocks noChangeShapeType="1"/>
            </p:cNvSpPr>
            <p:nvPr/>
          </p:nvSpPr>
          <p:spPr bwMode="auto">
            <a:xfrm flipV="1">
              <a:off x="3072" y="1373"/>
              <a:ext cx="0" cy="727"/>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29"/>
            <p:cNvSpPr txBox="1">
              <a:spLocks noChangeArrowheads="1"/>
            </p:cNvSpPr>
            <p:nvPr/>
          </p:nvSpPr>
          <p:spPr bwMode="auto">
            <a:xfrm>
              <a:off x="1680" y="2128"/>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该段被访问次数</a:t>
              </a:r>
              <a:endParaRPr kumimoji="0" lang="zh-CN" altLang="en-US" sz="2400" dirty="0"/>
            </a:p>
          </p:txBody>
        </p:sp>
      </p:grpSp>
      <p:grpSp>
        <p:nvGrpSpPr>
          <p:cNvPr id="18" name="Group 40"/>
          <p:cNvGrpSpPr/>
          <p:nvPr/>
        </p:nvGrpSpPr>
        <p:grpSpPr bwMode="auto">
          <a:xfrm>
            <a:off x="6187223" y="2867978"/>
            <a:ext cx="2635250" cy="2254251"/>
            <a:chOff x="2146" y="1373"/>
            <a:chExt cx="1660" cy="1420"/>
          </a:xfrm>
        </p:grpSpPr>
        <p:sp>
          <p:nvSpPr>
            <p:cNvPr id="19" name="Line 30"/>
            <p:cNvSpPr>
              <a:spLocks noChangeShapeType="1"/>
            </p:cNvSpPr>
            <p:nvPr/>
          </p:nvSpPr>
          <p:spPr bwMode="auto">
            <a:xfrm flipV="1">
              <a:off x="3696" y="1373"/>
              <a:ext cx="0" cy="114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31"/>
            <p:cNvSpPr txBox="1">
              <a:spLocks noChangeArrowheads="1"/>
            </p:cNvSpPr>
            <p:nvPr/>
          </p:nvSpPr>
          <p:spPr bwMode="auto">
            <a:xfrm>
              <a:off x="2146" y="2505"/>
              <a:ext cx="1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该段是否被修改过</a:t>
              </a:r>
              <a:endParaRPr kumimoji="0" lang="zh-CN" altLang="en-US" sz="2400" dirty="0"/>
            </a:p>
          </p:txBody>
        </p:sp>
      </p:grpSp>
      <p:grpSp>
        <p:nvGrpSpPr>
          <p:cNvPr id="21" name="Group 41"/>
          <p:cNvGrpSpPr/>
          <p:nvPr/>
        </p:nvGrpSpPr>
        <p:grpSpPr bwMode="auto">
          <a:xfrm>
            <a:off x="6895248" y="2867978"/>
            <a:ext cx="2941638" cy="2763838"/>
            <a:chOff x="2592" y="1373"/>
            <a:chExt cx="1853" cy="1741"/>
          </a:xfrm>
        </p:grpSpPr>
        <p:sp>
          <p:nvSpPr>
            <p:cNvPr id="22" name="Line 32"/>
            <p:cNvSpPr>
              <a:spLocks noChangeShapeType="1"/>
            </p:cNvSpPr>
            <p:nvPr/>
          </p:nvSpPr>
          <p:spPr bwMode="auto">
            <a:xfrm flipV="1">
              <a:off x="4368" y="1373"/>
              <a:ext cx="0" cy="146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33"/>
            <p:cNvSpPr txBox="1">
              <a:spLocks noChangeArrowheads="1"/>
            </p:cNvSpPr>
            <p:nvPr/>
          </p:nvSpPr>
          <p:spPr bwMode="auto">
            <a:xfrm>
              <a:off x="2592" y="2826"/>
              <a:ext cx="18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该段是否已调入内存</a:t>
              </a:r>
              <a:endParaRPr kumimoji="0" lang="zh-CN" altLang="en-US" sz="2400" dirty="0"/>
            </a:p>
          </p:txBody>
        </p:sp>
      </p:grpSp>
      <p:grpSp>
        <p:nvGrpSpPr>
          <p:cNvPr id="24" name="Group 42"/>
          <p:cNvGrpSpPr/>
          <p:nvPr/>
        </p:nvGrpSpPr>
        <p:grpSpPr bwMode="auto">
          <a:xfrm>
            <a:off x="6128486" y="2867978"/>
            <a:ext cx="4473575" cy="3259138"/>
            <a:chOff x="2109" y="1373"/>
            <a:chExt cx="2818" cy="2053"/>
          </a:xfrm>
        </p:grpSpPr>
        <p:sp>
          <p:nvSpPr>
            <p:cNvPr id="26" name="Line 34"/>
            <p:cNvSpPr>
              <a:spLocks noChangeShapeType="1"/>
            </p:cNvSpPr>
            <p:nvPr/>
          </p:nvSpPr>
          <p:spPr bwMode="auto">
            <a:xfrm flipV="1">
              <a:off x="4800" y="1373"/>
              <a:ext cx="0" cy="1741"/>
            </a:xfrm>
            <a:prstGeom prst="line">
              <a:avLst/>
            </a:prstGeom>
            <a:noFill/>
            <a:ln w="381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35"/>
            <p:cNvSpPr txBox="1">
              <a:spLocks noChangeArrowheads="1"/>
            </p:cNvSpPr>
            <p:nvPr/>
          </p:nvSpPr>
          <p:spPr bwMode="auto">
            <a:xfrm>
              <a:off x="2109" y="3138"/>
              <a:ext cx="28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该段运行时，是否做过动态增长</a:t>
              </a:r>
              <a:endParaRPr kumimoji="0" lang="zh-CN" altLang="en-US" sz="2400" dirty="0"/>
            </a:p>
          </p:txBody>
        </p:sp>
      </p:grpSp>
      <p:grpSp>
        <p:nvGrpSpPr>
          <p:cNvPr id="28" name="Group 43"/>
          <p:cNvGrpSpPr/>
          <p:nvPr/>
        </p:nvGrpSpPr>
        <p:grpSpPr bwMode="auto">
          <a:xfrm>
            <a:off x="8647848" y="2867978"/>
            <a:ext cx="2941638" cy="3716338"/>
            <a:chOff x="3696" y="1373"/>
            <a:chExt cx="1853" cy="2341"/>
          </a:xfrm>
        </p:grpSpPr>
        <p:sp>
          <p:nvSpPr>
            <p:cNvPr id="29" name="Line 36"/>
            <p:cNvSpPr>
              <a:spLocks noChangeShapeType="1"/>
            </p:cNvSpPr>
            <p:nvPr/>
          </p:nvSpPr>
          <p:spPr bwMode="auto">
            <a:xfrm flipH="1" flipV="1">
              <a:off x="5472" y="1373"/>
              <a:ext cx="9" cy="2053"/>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Text Box 37"/>
            <p:cNvSpPr txBox="1">
              <a:spLocks noChangeArrowheads="1"/>
            </p:cNvSpPr>
            <p:nvPr/>
          </p:nvSpPr>
          <p:spPr bwMode="auto">
            <a:xfrm>
              <a:off x="3696" y="3426"/>
              <a:ext cx="18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t>该段在外存上的地址</a:t>
              </a:r>
              <a:endParaRPr kumimoji="0" lang="zh-CN" altLang="en-US" sz="2400" dirty="0"/>
            </a:p>
          </p:txBody>
        </p:sp>
      </p:grpSp>
      <p:sp>
        <p:nvSpPr>
          <p:cNvPr id="31" name="文本框 30"/>
          <p:cNvSpPr txBox="1"/>
          <p:nvPr/>
        </p:nvSpPr>
        <p:spPr>
          <a:xfrm>
            <a:off x="665480" y="3063240"/>
            <a:ext cx="2419350" cy="64516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请求段表机制</a:t>
            </a:r>
            <a:endParaRPr lang="zh-CN" altLang="en-US" sz="240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67652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5.5.1</a:t>
            </a:r>
            <a:r>
              <a:rPr lang="zh-CN" altLang="en-US" sz="2400">
                <a:solidFill>
                  <a:srgbClr val="FF0000"/>
                </a:solidFill>
                <a:latin typeface="华光魏体_CNKI" panose="02000500000000000000" charset="-122"/>
                <a:ea typeface="华光魏体_CNKI" panose="02000500000000000000" charset="-122"/>
              </a:rPr>
              <a:t>请求分段中的硬件</a:t>
            </a:r>
            <a:r>
              <a:rPr lang="zh-CN" altLang="en-US" sz="2400">
                <a:solidFill>
                  <a:srgbClr val="FF0000"/>
                </a:solidFill>
                <a:latin typeface="华光魏体_CNKI" panose="02000500000000000000" charset="-122"/>
                <a:ea typeface="华光魏体_CNKI" panose="02000500000000000000" charset="-122"/>
              </a:rPr>
              <a:t>支持</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缺段中断</a:t>
            </a:r>
            <a:r>
              <a:rPr lang="zh-CN" altLang="en-US" sz="2400">
                <a:solidFill>
                  <a:schemeClr val="tx1"/>
                </a:solidFill>
                <a:latin typeface="华光魏体_CNKI" panose="02000500000000000000" charset="-122"/>
                <a:ea typeface="华光魏体_CNKI" panose="02000500000000000000" charset="-122"/>
              </a:rPr>
              <a:t>机构</a:t>
            </a:r>
            <a:endParaRPr lang="zh-CN" altLang="en-US" sz="2400">
              <a:solidFill>
                <a:schemeClr val="tx1"/>
              </a:solidFill>
              <a:latin typeface="华光魏体_CNKI" panose="02000500000000000000" charset="-122"/>
              <a:ea typeface="华光魏体_CNKI" panose="02000500000000000000" charset="-122"/>
            </a:endParaRPr>
          </a:p>
          <a:p>
            <a:pPr marL="0" lvl="1" indent="0">
              <a:lnSpc>
                <a:spcPct val="150000"/>
              </a:lnSpc>
              <a:buFont typeface="Wingdings" panose="05000000000000000000" charset="0"/>
              <a:buNone/>
            </a:pPr>
            <a:r>
              <a:rPr lang="zh-CN" altLang="en-US" sz="2000">
                <a:solidFill>
                  <a:schemeClr val="tx1"/>
                </a:solidFill>
                <a:latin typeface="华光魏体_CNKI" panose="02000500000000000000" charset="-122"/>
                <a:ea typeface="华光魏体_CNKI" panose="02000500000000000000" charset="-122"/>
              </a:rPr>
              <a:t>和缺页中断不同的是，</a:t>
            </a:r>
            <a:r>
              <a:rPr kumimoji="1" lang="zh-CN" sz="2000" b="1">
                <a:solidFill>
                  <a:srgbClr val="FF0000"/>
                </a:solidFill>
                <a:latin typeface="华光魏体_CNKI" panose="02000500000000000000" charset="-122"/>
                <a:ea typeface="华光魏体_CNKI" panose="02000500000000000000" charset="-122"/>
                <a:sym typeface="+mn-ea"/>
              </a:rPr>
              <a:t>不会出现一条指令在两个段，或一组信息位于两个段的情况</a:t>
            </a:r>
            <a:endParaRPr lang="zh-CN" sz="2000">
              <a:solidFill>
                <a:schemeClr val="dk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地址变换机构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zh-CN" altLang="en-US" sz="2000">
                <a:solidFill>
                  <a:schemeClr val="tx1"/>
                </a:solidFill>
                <a:latin typeface="华光魏体_CNKI" panose="02000500000000000000" charset="-122"/>
                <a:ea typeface="华光魏体_CNKI" panose="02000500000000000000" charset="-122"/>
              </a:rPr>
              <a:t>和请求分页的不同是段的长度不固定；</a:t>
            </a: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21488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5.5.2</a:t>
            </a:r>
            <a:r>
              <a:rPr lang="zh-CN" altLang="en-US" sz="2400">
                <a:solidFill>
                  <a:srgbClr val="FF0000"/>
                </a:solidFill>
                <a:latin typeface="华光魏体_CNKI" panose="02000500000000000000" charset="-122"/>
                <a:ea typeface="华光魏体_CNKI" panose="02000500000000000000" charset="-122"/>
              </a:rPr>
              <a:t>分段的共享和</a:t>
            </a:r>
            <a:r>
              <a:rPr lang="zh-CN" altLang="en-US" sz="2400">
                <a:solidFill>
                  <a:srgbClr val="FF0000"/>
                </a:solidFill>
                <a:latin typeface="华光魏体_CNKI" panose="02000500000000000000" charset="-122"/>
                <a:ea typeface="华光魏体_CNKI" panose="02000500000000000000" charset="-122"/>
              </a:rPr>
              <a:t>保护</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共享</a:t>
            </a:r>
            <a:r>
              <a:rPr lang="zh-CN" altLang="en-US" sz="2400">
                <a:solidFill>
                  <a:schemeClr val="tx1"/>
                </a:solidFill>
                <a:latin typeface="华光魏体_CNKI" panose="02000500000000000000" charset="-122"/>
                <a:ea typeface="华光魏体_CNKI" panose="02000500000000000000" charset="-122"/>
              </a:rPr>
              <a:t>段表</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solidFill>
                  <a:schemeClr val="tx1"/>
                </a:solidFill>
                <a:latin typeface="华光魏体_CNKI" panose="02000500000000000000" charset="-122"/>
                <a:ea typeface="华光魏体_CNKI" panose="02000500000000000000" charset="-122"/>
              </a:rPr>
              <a:t>操作系统为了实现段共享而设计的数据</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marL="0" lvl="1"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2" name="Object 4"/>
          <p:cNvGraphicFramePr>
            <a:graphicFrameLocks noChangeAspect="1"/>
          </p:cNvGraphicFramePr>
          <p:nvPr/>
        </p:nvGraphicFramePr>
        <p:xfrm>
          <a:off x="1604660" y="3698818"/>
          <a:ext cx="7239000" cy="3198813"/>
        </p:xfrm>
        <a:graphic>
          <a:graphicData uri="http://schemas.openxmlformats.org/presentationml/2006/ole">
            <mc:AlternateContent xmlns:mc="http://schemas.openxmlformats.org/markup-compatibility/2006">
              <mc:Choice xmlns:v="urn:schemas-microsoft-com:vml" Requires="v">
                <p:oleObj spid="_x0000_s10258" name="VISIO" r:id="rId1" imgW="3162300" imgH="1394460" progId="Visio.Drawing.4">
                  <p:embed/>
                </p:oleObj>
              </mc:Choice>
              <mc:Fallback>
                <p:oleObj name="VISIO" r:id="rId1" imgW="3162300" imgH="139446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660" y="3698818"/>
                        <a:ext cx="72390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8"/>
          <p:cNvGrpSpPr/>
          <p:nvPr/>
        </p:nvGrpSpPr>
        <p:grpSpPr bwMode="auto">
          <a:xfrm>
            <a:off x="3738260" y="5070418"/>
            <a:ext cx="5699125" cy="1698625"/>
            <a:chOff x="1680" y="2880"/>
            <a:chExt cx="3590" cy="1070"/>
          </a:xfrm>
        </p:grpSpPr>
        <p:sp>
          <p:nvSpPr>
            <p:cNvPr id="10" name="Line 6"/>
            <p:cNvSpPr>
              <a:spLocks noChangeShapeType="1"/>
            </p:cNvSpPr>
            <p:nvPr/>
          </p:nvSpPr>
          <p:spPr bwMode="auto">
            <a:xfrm flipV="1">
              <a:off x="4080" y="2880"/>
              <a:ext cx="0" cy="768"/>
            </a:xfrm>
            <a:prstGeom prst="line">
              <a:avLst/>
            </a:prstGeom>
            <a:noFill/>
            <a:ln w="25400">
              <a:solidFill>
                <a:srgbClr val="008000"/>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1" name="Text Box 7"/>
            <p:cNvSpPr txBox="1">
              <a:spLocks noChangeArrowheads="1"/>
            </p:cNvSpPr>
            <p:nvPr/>
          </p:nvSpPr>
          <p:spPr bwMode="auto">
            <a:xfrm>
              <a:off x="1680" y="3662"/>
              <a:ext cx="3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solidFill>
                    <a:srgbClr val="009900"/>
                  </a:solidFill>
                </a:rPr>
                <a:t>各进程可用不同的段号访问同一个共享段</a:t>
              </a:r>
              <a:endParaRPr kumimoji="0" lang="zh-CN" altLang="en-US" sz="2400" dirty="0">
                <a:solidFill>
                  <a:srgbClr val="009900"/>
                </a:solidFill>
              </a:endParaRPr>
            </a:p>
          </p:txBody>
        </p:sp>
      </p:grpSp>
      <p:grpSp>
        <p:nvGrpSpPr>
          <p:cNvPr id="12" name="Group 11"/>
          <p:cNvGrpSpPr/>
          <p:nvPr/>
        </p:nvGrpSpPr>
        <p:grpSpPr bwMode="auto">
          <a:xfrm>
            <a:off x="3431872" y="3463868"/>
            <a:ext cx="6005513" cy="1457325"/>
            <a:chOff x="1487" y="1701"/>
            <a:chExt cx="3783" cy="918"/>
          </a:xfrm>
        </p:grpSpPr>
        <p:sp>
          <p:nvSpPr>
            <p:cNvPr id="16" name="Line 9"/>
            <p:cNvSpPr>
              <a:spLocks noChangeShapeType="1"/>
            </p:cNvSpPr>
            <p:nvPr/>
          </p:nvSpPr>
          <p:spPr bwMode="auto">
            <a:xfrm flipH="1">
              <a:off x="4513" y="1955"/>
              <a:ext cx="3" cy="664"/>
            </a:xfrm>
            <a:prstGeom prst="line">
              <a:avLst/>
            </a:prstGeom>
            <a:noFill/>
            <a:ln w="25400">
              <a:solidFill>
                <a:srgbClr val="0000FF"/>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 name="Text Box 10"/>
            <p:cNvSpPr txBox="1">
              <a:spLocks noChangeArrowheads="1"/>
            </p:cNvSpPr>
            <p:nvPr/>
          </p:nvSpPr>
          <p:spPr bwMode="auto">
            <a:xfrm>
              <a:off x="1487" y="1701"/>
              <a:ext cx="37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rPr>
                <a:t>各进程对同一个共享段的访问权限可以不同</a:t>
              </a:r>
              <a:endParaRPr kumimoji="0" lang="zh-CN" altLang="en-US" sz="2400" dirty="0">
                <a:solidFill>
                  <a:srgbClr val="0000FF"/>
                </a:solidFill>
              </a:endParaRPr>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9745" y="1728470"/>
            <a:ext cx="6908800" cy="489267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5.5.2</a:t>
            </a:r>
            <a:r>
              <a:rPr lang="zh-CN" altLang="en-US" sz="2400">
                <a:solidFill>
                  <a:srgbClr val="FF0000"/>
                </a:solidFill>
                <a:latin typeface="华光魏体_CNKI" panose="02000500000000000000" charset="-122"/>
                <a:ea typeface="华光魏体_CNKI" panose="02000500000000000000" charset="-122"/>
              </a:rPr>
              <a:t>分段的共享和</a:t>
            </a:r>
            <a:r>
              <a:rPr lang="zh-CN" altLang="en-US" sz="2400">
                <a:solidFill>
                  <a:srgbClr val="FF0000"/>
                </a:solidFill>
                <a:latin typeface="华光魏体_CNKI" panose="02000500000000000000" charset="-122"/>
                <a:ea typeface="华光魏体_CNKI" panose="02000500000000000000" charset="-122"/>
              </a:rPr>
              <a:t>保护</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共享段的</a:t>
            </a:r>
            <a:r>
              <a:rPr lang="zh-CN" altLang="en-US" sz="2400">
                <a:solidFill>
                  <a:schemeClr val="tx1"/>
                </a:solidFill>
                <a:latin typeface="华光魏体_CNKI" panose="02000500000000000000" charset="-122"/>
                <a:ea typeface="华光魏体_CNKI" panose="02000500000000000000" charset="-122"/>
              </a:rPr>
              <a:t>分配</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en-US" sz="2000">
                <a:latin typeface="华光魏体_CNKI" panose="02000500000000000000" charset="-122"/>
                <a:ea typeface="华光魏体_CNKI" panose="02000500000000000000" charset="-122"/>
                <a:cs typeface="华光魏体_CNKI" panose="02000500000000000000" charset="-122"/>
                <a:sym typeface="+mn-ea"/>
              </a:rPr>
              <a:t>Step1.</a:t>
            </a:r>
            <a:r>
              <a:rPr sz="2000">
                <a:latin typeface="华光魏体_CNKI" panose="02000500000000000000" charset="-122"/>
                <a:ea typeface="华光魏体_CNKI" panose="02000500000000000000" charset="-122"/>
                <a:cs typeface="华光魏体_CNKI" panose="02000500000000000000" charset="-122"/>
                <a:sym typeface="+mn-ea"/>
              </a:rPr>
              <a:t>第一个请求使用该段的进程，由</a:t>
            </a:r>
            <a:r>
              <a:rPr lang="en-US" altLang="zh-CN" sz="2000">
                <a:latin typeface="华光魏体_CNKI" panose="02000500000000000000" charset="-122"/>
                <a:ea typeface="华光魏体_CNKI" panose="02000500000000000000" charset="-122"/>
                <a:cs typeface="华光魏体_CNKI" panose="02000500000000000000" charset="-122"/>
                <a:sym typeface="+mn-ea"/>
              </a:rPr>
              <a:t>OS</a:t>
            </a:r>
            <a:r>
              <a:rPr sz="2000">
                <a:latin typeface="华光魏体_CNKI" panose="02000500000000000000" charset="-122"/>
                <a:ea typeface="华光魏体_CNKI" panose="02000500000000000000" charset="-122"/>
                <a:cs typeface="华光魏体_CNKI" panose="02000500000000000000" charset="-122"/>
                <a:sym typeface="+mn-ea"/>
              </a:rPr>
              <a:t>为该段分配内存并调入，同时将内存始址填入请求进程的段表的相应项中</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en-US" sz="2000">
                <a:latin typeface="华光魏体_CNKI" panose="02000500000000000000" charset="-122"/>
                <a:ea typeface="华光魏体_CNKI" panose="02000500000000000000" charset="-122"/>
                <a:cs typeface="华光魏体_CNKI" panose="02000500000000000000" charset="-122"/>
                <a:sym typeface="+mn-ea"/>
              </a:rPr>
              <a:t>Step2.</a:t>
            </a:r>
            <a:r>
              <a:rPr sz="2000">
                <a:latin typeface="华光魏体_CNKI" panose="02000500000000000000" charset="-122"/>
                <a:ea typeface="华光魏体_CNKI" panose="02000500000000000000" charset="-122"/>
                <a:cs typeface="华光魏体_CNKI" panose="02000500000000000000" charset="-122"/>
                <a:sym typeface="+mn-ea"/>
              </a:rPr>
              <a:t>在共享段表中增加一表项，填写有关数据，令</a:t>
            </a:r>
            <a:r>
              <a:rPr lang="en-US" altLang="zh-CN" sz="2000">
                <a:latin typeface="华光魏体_CNKI" panose="02000500000000000000" charset="-122"/>
                <a:ea typeface="华光魏体_CNKI" panose="02000500000000000000" charset="-122"/>
                <a:cs typeface="华光魏体_CNKI" panose="02000500000000000000" charset="-122"/>
                <a:sym typeface="+mn-ea"/>
              </a:rPr>
              <a:t>count=1</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en-US" sz="2000">
                <a:latin typeface="华光魏体_CNKI" panose="02000500000000000000" charset="-122"/>
                <a:ea typeface="华光魏体_CNKI" panose="02000500000000000000" charset="-122"/>
                <a:cs typeface="华光魏体_CNKI" panose="02000500000000000000" charset="-122"/>
                <a:sym typeface="+mn-ea"/>
              </a:rPr>
              <a:t>Step3.</a:t>
            </a:r>
            <a:r>
              <a:rPr sz="2000">
                <a:latin typeface="华光魏体_CNKI" panose="02000500000000000000" charset="-122"/>
                <a:ea typeface="华光魏体_CNKI" panose="02000500000000000000" charset="-122"/>
                <a:cs typeface="华光魏体_CNKI" panose="02000500000000000000" charset="-122"/>
                <a:sym typeface="+mn-ea"/>
              </a:rPr>
              <a:t>又有其它进程调用该段时，无须再为它分配内存。只需在调用进程的段表中增加一表项，填写该段的物理地址</a:t>
            </a:r>
            <a:r>
              <a:rPr lang="zh-CN" sz="2000">
                <a:latin typeface="华光魏体_CNKI" panose="02000500000000000000" charset="-122"/>
                <a:ea typeface="华光魏体_CNKI" panose="02000500000000000000" charset="-122"/>
                <a:cs typeface="华光魏体_CNKI" panose="02000500000000000000" charset="-122"/>
                <a:sym typeface="+mn-ea"/>
              </a:rPr>
              <a:t>；</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en-US" sz="2000">
                <a:latin typeface="华光魏体_CNKI" panose="02000500000000000000" charset="-122"/>
                <a:ea typeface="华光魏体_CNKI" panose="02000500000000000000" charset="-122"/>
                <a:cs typeface="华光魏体_CNKI" panose="02000500000000000000" charset="-122"/>
                <a:sym typeface="+mn-ea"/>
              </a:rPr>
              <a:t>Step4.</a:t>
            </a:r>
            <a:r>
              <a:rPr sz="2000">
                <a:latin typeface="华光魏体_CNKI" panose="02000500000000000000" charset="-122"/>
                <a:ea typeface="华光魏体_CNKI" panose="02000500000000000000" charset="-122"/>
                <a:cs typeface="华光魏体_CNKI" panose="02000500000000000000" charset="-122"/>
                <a:sym typeface="+mn-ea"/>
              </a:rPr>
              <a:t>在共享段的段表中，填上调用进程的信息，令</a:t>
            </a:r>
            <a:r>
              <a:rPr lang="en-US" altLang="zh-CN" sz="2000">
                <a:latin typeface="华光魏体_CNKI" panose="02000500000000000000" charset="-122"/>
                <a:ea typeface="华光魏体_CNKI" panose="02000500000000000000" charset="-122"/>
                <a:cs typeface="华光魏体_CNKI" panose="02000500000000000000" charset="-122"/>
                <a:sym typeface="+mn-ea"/>
              </a:rPr>
              <a:t>count:= count+1</a:t>
            </a:r>
            <a:r>
              <a:rPr sz="2000">
                <a:latin typeface="华光魏体_CNKI" panose="02000500000000000000" charset="-122"/>
                <a:ea typeface="华光魏体_CNKI" panose="02000500000000000000" charset="-122"/>
                <a:cs typeface="华光魏体_CNKI" panose="02000500000000000000" charset="-122"/>
                <a:sym typeface="+mn-ea"/>
              </a:rPr>
              <a:t>，以表明有两个进程共享该段</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18" name="Object 4"/>
          <p:cNvGraphicFramePr>
            <a:graphicFrameLocks noChangeAspect="1"/>
          </p:cNvGraphicFramePr>
          <p:nvPr/>
        </p:nvGraphicFramePr>
        <p:xfrm>
          <a:off x="7315200" y="3333115"/>
          <a:ext cx="4876800" cy="1934210"/>
        </p:xfrm>
        <a:graphic>
          <a:graphicData uri="http://schemas.openxmlformats.org/presentationml/2006/ole">
            <mc:AlternateContent xmlns:mc="http://schemas.openxmlformats.org/markup-compatibility/2006">
              <mc:Choice xmlns:v="urn:schemas-microsoft-com:vml" Requires="v">
                <p:oleObj spid="_x0000_s11282" name="VISIO" r:id="rId1" imgW="3162300" imgH="1394460" progId="Visio.Drawing.4">
                  <p:embed/>
                </p:oleObj>
              </mc:Choice>
              <mc:Fallback>
                <p:oleObj name="VISIO" r:id="rId1" imgW="3162300" imgH="139446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333115"/>
                        <a:ext cx="4876800" cy="1934210"/>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9745" y="1728470"/>
            <a:ext cx="6543040" cy="443103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5.5.2</a:t>
            </a:r>
            <a:r>
              <a:rPr lang="zh-CN" altLang="en-US" sz="2400">
                <a:solidFill>
                  <a:srgbClr val="FF0000"/>
                </a:solidFill>
                <a:latin typeface="华光魏体_CNKI" panose="02000500000000000000" charset="-122"/>
                <a:ea typeface="华光魏体_CNKI" panose="02000500000000000000" charset="-122"/>
              </a:rPr>
              <a:t>分段的共享和</a:t>
            </a:r>
            <a:r>
              <a:rPr lang="zh-CN" altLang="en-US" sz="2400">
                <a:solidFill>
                  <a:srgbClr val="FF0000"/>
                </a:solidFill>
                <a:latin typeface="华光魏体_CNKI" panose="02000500000000000000" charset="-122"/>
                <a:ea typeface="华光魏体_CNKI" panose="02000500000000000000" charset="-122"/>
              </a:rPr>
              <a:t>保护</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共享段的</a:t>
            </a:r>
            <a:r>
              <a:rPr lang="zh-CN" altLang="en-US" sz="2400">
                <a:solidFill>
                  <a:schemeClr val="tx1"/>
                </a:solidFill>
                <a:latin typeface="华光魏体_CNKI" panose="02000500000000000000" charset="-122"/>
                <a:ea typeface="华光魏体_CNKI" panose="02000500000000000000" charset="-122"/>
              </a:rPr>
              <a:t>回收</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en-US" sz="2000">
                <a:latin typeface="华光魏体_CNKI" panose="02000500000000000000" charset="-122"/>
                <a:ea typeface="华光魏体_CNKI" panose="02000500000000000000" charset="-122"/>
                <a:cs typeface="华光魏体_CNKI" panose="02000500000000000000" charset="-122"/>
                <a:sym typeface="+mn-ea"/>
              </a:rPr>
              <a:t>Step1.</a:t>
            </a:r>
            <a:r>
              <a:rPr sz="2000">
                <a:latin typeface="华光魏体_CNKI" panose="02000500000000000000" charset="-122"/>
                <a:ea typeface="华光魏体_CNKI" panose="02000500000000000000" charset="-122"/>
                <a:cs typeface="华光魏体_CNKI" panose="02000500000000000000" charset="-122"/>
                <a:sym typeface="+mn-ea"/>
              </a:rPr>
              <a:t>当该段的某进程不再需要它时，应将该段释放，包括撤销在该进程段表中的相应表项，令</a:t>
            </a:r>
            <a:r>
              <a:rPr lang="en-US" altLang="zh-CN" sz="2000">
                <a:latin typeface="华光魏体_CNKI" panose="02000500000000000000" charset="-122"/>
                <a:ea typeface="华光魏体_CNKI" panose="02000500000000000000" charset="-122"/>
                <a:cs typeface="华光魏体_CNKI" panose="02000500000000000000" charset="-122"/>
                <a:sym typeface="+mn-ea"/>
              </a:rPr>
              <a:t>count := count-1</a:t>
            </a:r>
            <a:endParaRPr lang="en-US" altLang="zh-CN" sz="200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a:latin typeface="华光魏体_CNKI" panose="02000500000000000000" charset="-122"/>
                <a:ea typeface="华光魏体_CNKI" panose="02000500000000000000" charset="-122"/>
                <a:cs typeface="华光魏体_CNKI" panose="02000500000000000000" charset="-122"/>
                <a:sym typeface="+mn-ea"/>
              </a:rPr>
              <a:t>Step2.</a:t>
            </a:r>
            <a:r>
              <a:rPr sz="2000">
                <a:latin typeface="华光魏体_CNKI" panose="02000500000000000000" charset="-122"/>
                <a:ea typeface="华光魏体_CNKI" panose="02000500000000000000" charset="-122"/>
                <a:cs typeface="华光魏体_CNKI" panose="02000500000000000000" charset="-122"/>
                <a:sym typeface="+mn-ea"/>
              </a:rPr>
              <a:t>若 </a:t>
            </a:r>
            <a:r>
              <a:rPr lang="en-US" altLang="zh-CN" sz="2000">
                <a:latin typeface="华光魏体_CNKI" panose="02000500000000000000" charset="-122"/>
                <a:ea typeface="华光魏体_CNKI" panose="02000500000000000000" charset="-122"/>
                <a:cs typeface="华光魏体_CNKI" panose="02000500000000000000" charset="-122"/>
                <a:sym typeface="+mn-ea"/>
              </a:rPr>
              <a:t>count = 0</a:t>
            </a:r>
            <a:r>
              <a:rPr sz="2000">
                <a:latin typeface="华光魏体_CNKI" panose="02000500000000000000" charset="-122"/>
                <a:ea typeface="华光魏体_CNKI" panose="02000500000000000000" charset="-122"/>
                <a:cs typeface="华光魏体_CNKI" panose="02000500000000000000" charset="-122"/>
                <a:sym typeface="+mn-ea"/>
              </a:rPr>
              <a:t>，由</a:t>
            </a:r>
            <a:r>
              <a:rPr lang="en-US" altLang="zh-CN" sz="2000">
                <a:latin typeface="华光魏体_CNKI" panose="02000500000000000000" charset="-122"/>
                <a:ea typeface="华光魏体_CNKI" panose="02000500000000000000" charset="-122"/>
                <a:cs typeface="华光魏体_CNKI" panose="02000500000000000000" charset="-122"/>
                <a:sym typeface="+mn-ea"/>
              </a:rPr>
              <a:t>OS</a:t>
            </a:r>
            <a:r>
              <a:rPr sz="2000">
                <a:latin typeface="华光魏体_CNKI" panose="02000500000000000000" charset="-122"/>
                <a:ea typeface="华光魏体_CNKI" panose="02000500000000000000" charset="-122"/>
                <a:cs typeface="华光魏体_CNKI" panose="02000500000000000000" charset="-122"/>
                <a:sym typeface="+mn-ea"/>
              </a:rPr>
              <a:t>回收该段的内存，并撤销共享段表中该段的表项，表明此时已没有进程使用该段；否则</a:t>
            </a:r>
            <a:r>
              <a:rPr lang="en-US" altLang="zh-CN" sz="2000">
                <a:latin typeface="华光魏体_CNKI" panose="02000500000000000000" charset="-122"/>
                <a:ea typeface="华光魏体_CNKI" panose="02000500000000000000" charset="-122"/>
                <a:cs typeface="华光魏体_CNKI" panose="02000500000000000000" charset="-122"/>
                <a:sym typeface="+mn-ea"/>
              </a:rPr>
              <a:t>(</a:t>
            </a:r>
            <a:r>
              <a:rPr sz="2000">
                <a:latin typeface="华光魏体_CNKI" panose="02000500000000000000" charset="-122"/>
                <a:ea typeface="华光魏体_CNKI" panose="02000500000000000000" charset="-122"/>
                <a:cs typeface="华光魏体_CNKI" panose="02000500000000000000" charset="-122"/>
                <a:sym typeface="+mn-ea"/>
              </a:rPr>
              <a:t>即 </a:t>
            </a:r>
            <a:r>
              <a:rPr lang="en-US" altLang="zh-CN" sz="2000">
                <a:latin typeface="华光魏体_CNKI" panose="02000500000000000000" charset="-122"/>
                <a:ea typeface="华光魏体_CNKI" panose="02000500000000000000" charset="-122"/>
                <a:cs typeface="华光魏体_CNKI" panose="02000500000000000000" charset="-122"/>
                <a:sym typeface="+mn-ea"/>
              </a:rPr>
              <a:t>count &gt; 0)</a:t>
            </a:r>
            <a:r>
              <a:rPr sz="2000">
                <a:latin typeface="华光魏体_CNKI" panose="02000500000000000000" charset="-122"/>
                <a:ea typeface="华光魏体_CNKI" panose="02000500000000000000" charset="-122"/>
                <a:cs typeface="华光魏体_CNKI" panose="02000500000000000000" charset="-122"/>
                <a:sym typeface="+mn-ea"/>
              </a:rPr>
              <a:t>，只是取消调用进程在共享段表中的有关记录</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18" name="Object 4"/>
          <p:cNvGraphicFramePr>
            <a:graphicFrameLocks noChangeAspect="1"/>
          </p:cNvGraphicFramePr>
          <p:nvPr/>
        </p:nvGraphicFramePr>
        <p:xfrm>
          <a:off x="7315200" y="3333115"/>
          <a:ext cx="4876800" cy="1934210"/>
        </p:xfrm>
        <a:graphic>
          <a:graphicData uri="http://schemas.openxmlformats.org/presentationml/2006/ole">
            <mc:AlternateContent xmlns:mc="http://schemas.openxmlformats.org/markup-compatibility/2006">
              <mc:Choice xmlns:v="urn:schemas-microsoft-com:vml" Requires="v">
                <p:oleObj spid="_x0000_s11282" name="VISIO" r:id="rId1" imgW="3162300" imgH="1394460" progId="Visio.Drawing.4">
                  <p:embed/>
                </p:oleObj>
              </mc:Choice>
              <mc:Fallback>
                <p:oleObj name="VISIO" r:id="rId1" imgW="3162300" imgH="139446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333115"/>
                        <a:ext cx="4876800" cy="1934210"/>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166052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5.5.2</a:t>
            </a:r>
            <a:r>
              <a:rPr lang="zh-CN" altLang="en-US" sz="2400">
                <a:solidFill>
                  <a:srgbClr val="FF0000"/>
                </a:solidFill>
                <a:latin typeface="华光魏体_CNKI" panose="02000500000000000000" charset="-122"/>
                <a:ea typeface="华光魏体_CNKI" panose="02000500000000000000" charset="-122"/>
              </a:rPr>
              <a:t>分段的共享和</a:t>
            </a:r>
            <a:r>
              <a:rPr lang="zh-CN" altLang="en-US" sz="2400">
                <a:solidFill>
                  <a:srgbClr val="FF0000"/>
                </a:solidFill>
                <a:latin typeface="华光魏体_CNKI" panose="02000500000000000000" charset="-122"/>
                <a:ea typeface="华光魏体_CNKI" panose="02000500000000000000" charset="-122"/>
              </a:rPr>
              <a:t>保护</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分段</a:t>
            </a:r>
            <a:r>
              <a:rPr lang="zh-CN" altLang="en-US" sz="2400">
                <a:solidFill>
                  <a:schemeClr val="tx1"/>
                </a:solidFill>
                <a:latin typeface="华光魏体_CNKI" panose="02000500000000000000" charset="-122"/>
                <a:ea typeface="华光魏体_CNKI" panose="02000500000000000000" charset="-122"/>
              </a:rPr>
              <a:t>保护</a:t>
            </a:r>
            <a:endParaRPr lang="zh-CN" altLang="en-US" sz="2400">
              <a:solidFill>
                <a:schemeClr val="tx1"/>
              </a:solidFill>
              <a:latin typeface="华光魏体_CNKI" panose="02000500000000000000" charset="-122"/>
              <a:ea typeface="华光魏体_CNKI" panose="02000500000000000000" charset="-122"/>
            </a:endParaRPr>
          </a:p>
          <a:p>
            <a:pPr marL="0" lvl="1"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18" name="内容占位符 17"/>
          <p:cNvGraphicFramePr>
            <a:graphicFrameLocks noGrp="1"/>
          </p:cNvGraphicFramePr>
          <p:nvPr>
            <p:ph idx="1"/>
          </p:nvPr>
        </p:nvGraphicFramePr>
        <p:xfrm>
          <a:off x="751840" y="3140075"/>
          <a:ext cx="10857865" cy="35769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80210" y="1886585"/>
            <a:ext cx="10469880" cy="1660525"/>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5.5.2</a:t>
            </a:r>
            <a:r>
              <a:rPr lang="zh-CN" altLang="en-US" sz="2400">
                <a:solidFill>
                  <a:srgbClr val="FF0000"/>
                </a:solidFill>
                <a:latin typeface="华光魏体_CNKI" panose="02000500000000000000" charset="-122"/>
                <a:ea typeface="华光魏体_CNKI" panose="02000500000000000000" charset="-122"/>
              </a:rPr>
              <a:t>分段的共享和</a:t>
            </a:r>
            <a:r>
              <a:rPr lang="zh-CN" altLang="en-US" sz="2400">
                <a:solidFill>
                  <a:srgbClr val="FF0000"/>
                </a:solidFill>
                <a:latin typeface="华光魏体_CNKI" panose="02000500000000000000" charset="-122"/>
                <a:ea typeface="华光魏体_CNKI" panose="02000500000000000000" charset="-122"/>
              </a:rPr>
              <a:t>保护</a:t>
            </a:r>
            <a:endParaRPr lang="zh-CN" altLang="en-US" sz="2400">
              <a:solidFill>
                <a:srgbClr val="FF000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环保护</a:t>
            </a:r>
            <a:r>
              <a:rPr lang="zh-CN" altLang="en-US" sz="2400">
                <a:solidFill>
                  <a:schemeClr val="tx1"/>
                </a:solidFill>
                <a:latin typeface="华光魏体_CNKI" panose="02000500000000000000" charset="-122"/>
                <a:ea typeface="华光魏体_CNKI" panose="02000500000000000000" charset="-122"/>
              </a:rPr>
              <a:t>机制</a:t>
            </a:r>
            <a:endParaRPr lang="zh-CN" altLang="en-US" sz="2400">
              <a:solidFill>
                <a:schemeClr val="tx1"/>
              </a:solidFill>
              <a:latin typeface="华光魏体_CNKI" panose="02000500000000000000" charset="-122"/>
              <a:ea typeface="华光魏体_CNKI" panose="02000500000000000000" charset="-122"/>
            </a:endParaRPr>
          </a:p>
          <a:p>
            <a:pPr marL="0" lvl="1" indent="0">
              <a:lnSpc>
                <a:spcPct val="150000"/>
              </a:lnSpc>
              <a:buFont typeface="Wingdings" panose="05000000000000000000" charset="0"/>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5.5</a:t>
            </a:r>
            <a:r>
              <a:rPr lang="zh-CN" altLang="en-US" sz="4400">
                <a:latin typeface="华光魏体_CNKI" panose="02000500000000000000" charset="-122"/>
                <a:ea typeface="华光魏体_CNKI" panose="02000500000000000000" charset="-122"/>
              </a:rPr>
              <a:t>请求分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212090" y="3436620"/>
            <a:ext cx="6096000" cy="1660525"/>
          </a:xfrm>
          <a:prstGeom prst="rect">
            <a:avLst/>
          </a:prstGeom>
          <a:noFill/>
        </p:spPr>
        <p:txBody>
          <a:bodyPr wrap="square" rtlCol="0" anchor="t">
            <a:spAutoFit/>
          </a:bodyPr>
          <a:p>
            <a:pPr eaLnBrk="1" hangingPunct="1">
              <a:lnSpc>
                <a:spcPct val="150000"/>
              </a:lnSpc>
              <a:spcBef>
                <a:spcPct val="0"/>
              </a:spcBef>
            </a:pPr>
            <a:r>
              <a:rPr lang="en-US" altLang="zh-CN" sz="28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  </a:t>
            </a:r>
            <a:r>
              <a:rPr lang="zh-CN" altLang="en-US" sz="2800" dirty="0">
                <a:latin typeface="华光魏体_CNKI" panose="02000500000000000000" charset="-122"/>
                <a:ea typeface="华光魏体_CNKI" panose="02000500000000000000" charset="-122"/>
                <a:cs typeface="华光魏体_CNKI" panose="02000500000000000000" charset="-122"/>
                <a:sym typeface="+mn-ea"/>
              </a:rPr>
              <a:t>对于一个进程：</a:t>
            </a:r>
            <a:endParaRPr lang="zh-CN" altLang="en-US" sz="2800" dirty="0">
              <a:latin typeface="华光魏体_CNKI" panose="02000500000000000000" charset="-122"/>
              <a:ea typeface="华光魏体_CNKI" panose="02000500000000000000" charset="-122"/>
              <a:cs typeface="华光魏体_CNKI" panose="02000500000000000000" charset="-122"/>
            </a:endParaRPr>
          </a:p>
          <a:p>
            <a:pPr lvl="1" eaLnBrk="1" hangingPunct="1">
              <a:lnSpc>
                <a:spcPct val="150000"/>
              </a:lnSpc>
              <a:spcBef>
                <a:spcPct val="0"/>
              </a:spcBef>
              <a:buFontTx/>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可以访问相同环、较低特权环中的数据</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lvl="1" eaLnBrk="1" hangingPunct="1">
              <a:lnSpc>
                <a:spcPct val="150000"/>
              </a:lnSpc>
              <a:spcBef>
                <a:spcPct val="0"/>
              </a:spcBef>
              <a:buFontTx/>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可以调用相同环、较高特权环中的服务</a:t>
            </a:r>
            <a:endParaRPr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10" name="Object 3"/>
          <p:cNvGraphicFramePr>
            <a:graphicFrameLocks noChangeAspect="1"/>
          </p:cNvGraphicFramePr>
          <p:nvPr/>
        </p:nvGraphicFramePr>
        <p:xfrm>
          <a:off x="5304155" y="3030220"/>
          <a:ext cx="6714490" cy="2751455"/>
        </p:xfrm>
        <a:graphic>
          <a:graphicData uri="http://schemas.openxmlformats.org/presentationml/2006/ole">
            <mc:AlternateContent xmlns:mc="http://schemas.openxmlformats.org/markup-compatibility/2006">
              <mc:Choice xmlns:v="urn:schemas-microsoft-com:vml" Requires="v">
                <p:oleObj spid="_x0000_s12306" name="VISIO" r:id="rId1" imgW="4023360" imgH="1645920" progId="Visio.Drawing.4">
                  <p:embed/>
                </p:oleObj>
              </mc:Choice>
              <mc:Fallback>
                <p:oleObj name="VISIO" r:id="rId1" imgW="4023360" imgH="164592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155" y="3030220"/>
                        <a:ext cx="6714490" cy="2751455"/>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 </a:t>
            </a:r>
            <a:r>
              <a:rPr lang="zh-CN" altLang="en-US" sz="4400">
                <a:latin typeface="华光魏体_CNKI" panose="02000500000000000000" charset="-122"/>
                <a:ea typeface="华光魏体_CNKI" panose="02000500000000000000" charset="-122"/>
              </a:rPr>
              <a:t>虚拟存储器管理（</a:t>
            </a:r>
            <a:r>
              <a:rPr lang="zh-CN" altLang="en-US" sz="4400">
                <a:latin typeface="华光魏体_CNKI" panose="02000500000000000000" charset="-122"/>
                <a:ea typeface="华光魏体_CNKI" panose="02000500000000000000" charset="-122"/>
              </a:rPr>
              <a:t>小结）</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093470" y="2085975"/>
            <a:ext cx="10258425" cy="452310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虚拟存储器的概念（深入理解引入原因、虚拟存储器的容量、请求分页（段）和基本分页（段）的区别；</a:t>
            </a:r>
            <a:r>
              <a:rPr lang="en-US" altLang="zh-CN" sz="2400">
                <a:latin typeface="华光魏体_CNKI" panose="02000500000000000000" charset="-122"/>
                <a:ea typeface="华光魏体_CNKI" panose="02000500000000000000" charset="-122"/>
              </a:rPr>
              <a:t>MMU</a:t>
            </a:r>
            <a:r>
              <a:rPr lang="zh-CN" altLang="en-US" sz="2400">
                <a:latin typeface="华光魏体_CNKI" panose="02000500000000000000" charset="-122"/>
                <a:ea typeface="华光魏体_CNKI" panose="02000500000000000000" charset="-122"/>
              </a:rPr>
              <a:t>机制）</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请求分页存储管理方式（请求分页的硬件机制：请求页表；中断机制和地址变换机制；内存分配机制；页面置换策略；页面调入位置和</a:t>
            </a:r>
            <a:r>
              <a:rPr lang="zh-CN" altLang="en-US" sz="2400">
                <a:latin typeface="华光魏体_CNKI" panose="02000500000000000000" charset="-122"/>
                <a:ea typeface="华光魏体_CNKI" panose="02000500000000000000" charset="-122"/>
              </a:rPr>
              <a:t>方法）</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页面置换算法（熟悉掌握缺页率计算方式，</a:t>
            </a:r>
            <a:r>
              <a:rPr lang="en-US" altLang="zh-CN" sz="2400">
                <a:latin typeface="华光魏体_CNKI" panose="02000500000000000000" charset="-122"/>
                <a:ea typeface="华光魏体_CNKI" panose="02000500000000000000" charset="-122"/>
              </a:rPr>
              <a:t>OPT</a:t>
            </a:r>
            <a:r>
              <a:rPr lang="zh-CN" altLang="en-US" sz="2400">
                <a:latin typeface="华光魏体_CNKI" panose="02000500000000000000" charset="-122"/>
                <a:ea typeface="华光魏体_CNKI" panose="02000500000000000000" charset="-122"/>
              </a:rPr>
              <a:t>；</a:t>
            </a:r>
            <a:r>
              <a:rPr lang="en-US" altLang="zh-CN" sz="2400">
                <a:latin typeface="华光魏体_CNKI" panose="02000500000000000000" charset="-122"/>
                <a:ea typeface="华光魏体_CNKI" panose="02000500000000000000" charset="-122"/>
              </a:rPr>
              <a:t>FIFO</a:t>
            </a:r>
            <a:r>
              <a:rPr lang="zh-CN" altLang="en-US" sz="2400">
                <a:latin typeface="华光魏体_CNKI" panose="02000500000000000000" charset="-122"/>
                <a:ea typeface="华光魏体_CNKI" panose="02000500000000000000" charset="-122"/>
              </a:rPr>
              <a:t>；</a:t>
            </a:r>
            <a:r>
              <a:rPr lang="en-US" altLang="zh-CN" sz="2400">
                <a:latin typeface="华光魏体_CNKI" panose="02000500000000000000" charset="-122"/>
                <a:ea typeface="华光魏体_CNKI" panose="02000500000000000000" charset="-122"/>
              </a:rPr>
              <a:t>LRU</a:t>
            </a:r>
            <a:r>
              <a:rPr lang="zh-CN" altLang="en-US" sz="2400">
                <a:latin typeface="华光魏体_CNKI" panose="02000500000000000000" charset="-122"/>
                <a:ea typeface="华光魏体_CNKI" panose="02000500000000000000" charset="-122"/>
              </a:rPr>
              <a:t>；</a:t>
            </a:r>
            <a:r>
              <a:rPr lang="en-US" altLang="zh-CN" sz="2400">
                <a:latin typeface="华光魏体_CNKI" panose="02000500000000000000" charset="-122"/>
                <a:ea typeface="华光魏体_CNKI" panose="02000500000000000000" charset="-122"/>
              </a:rPr>
              <a:t>Clock</a:t>
            </a:r>
            <a:r>
              <a:rPr lang="zh-CN" altLang="en-US" sz="2400">
                <a:latin typeface="华光魏体_CNKI" panose="02000500000000000000" charset="-122"/>
                <a:ea typeface="华光魏体_CNKI" panose="02000500000000000000" charset="-122"/>
              </a:rPr>
              <a:t>算法；以及内存访问有效时间</a:t>
            </a:r>
            <a:r>
              <a:rPr lang="en-US" altLang="zh-CN" sz="2400">
                <a:latin typeface="华光魏体_CNKI" panose="02000500000000000000" charset="-122"/>
                <a:ea typeface="华光魏体_CNKI" panose="02000500000000000000" charset="-122"/>
              </a:rPr>
              <a:t>EAT</a:t>
            </a:r>
            <a:r>
              <a:rPr lang="zh-CN" altLang="en-US" sz="2400">
                <a:latin typeface="华光魏体_CNKI" panose="02000500000000000000" charset="-122"/>
                <a:ea typeface="华光魏体_CNKI" panose="02000500000000000000" charset="-122"/>
              </a:rPr>
              <a:t>）；</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抖动和工作集（了解抖动的概念和产生原因；熟悉工作集的概念，工作集和驻留集的差别；防止抖动的</a:t>
            </a:r>
            <a:r>
              <a:rPr lang="zh-CN" altLang="en-US" sz="2400">
                <a:latin typeface="华光魏体_CNKI" panose="02000500000000000000" charset="-122"/>
                <a:ea typeface="华光魏体_CNKI" panose="02000500000000000000" charset="-122"/>
              </a:rPr>
              <a:t>策略）</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请求分段存储管理方式（请求分段的硬件机制：请求段表；中断和地址转换同请求分页的差别；共享段表的数据结构、分配回收方法；环保护</a:t>
            </a:r>
            <a:r>
              <a:rPr lang="zh-CN" altLang="en-US" sz="2400">
                <a:latin typeface="华光魏体_CNKI" panose="02000500000000000000" charset="-122"/>
                <a:ea typeface="华光魏体_CNKI" panose="02000500000000000000" charset="-122"/>
              </a:rPr>
              <a:t>机制）</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759460"/>
          </a:xfrm>
          <a:prstGeom prst="rect">
            <a:avLst/>
          </a:prstGeom>
          <a:noFill/>
        </p:spPr>
        <p:txBody>
          <a:bodyPr wrap="square" rtlCol="0">
            <a:no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5.1.1</a:t>
            </a:r>
            <a:r>
              <a:rPr lang="zh-CN" altLang="en-US" sz="2400">
                <a:solidFill>
                  <a:srgbClr val="FF0000"/>
                </a:solidFill>
                <a:latin typeface="华光魏体_CNKI" panose="02000500000000000000" charset="-122"/>
                <a:ea typeface="华光魏体_CNKI" panose="02000500000000000000" charset="-122"/>
              </a:rPr>
              <a:t>为什么引入虚拟存储</a:t>
            </a:r>
            <a:r>
              <a:rPr lang="zh-CN" altLang="en-US" sz="2400">
                <a:solidFill>
                  <a:srgbClr val="FF0000"/>
                </a:solidFill>
                <a:latin typeface="华光魏体_CNKI" panose="02000500000000000000" charset="-122"/>
                <a:ea typeface="华光魏体_CNKI" panose="02000500000000000000" charset="-122"/>
              </a:rPr>
              <a:t>器？</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endParaRPr lang="zh-CN" altLang="en-US" sz="20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5.1</a:t>
            </a:r>
            <a:r>
              <a:rPr lang="zh-CN" altLang="en-US" sz="4400">
                <a:latin typeface="华光魏体_CNKI" panose="02000500000000000000" charset="-122"/>
                <a:ea typeface="华光魏体_CNKI" panose="02000500000000000000" charset="-122"/>
              </a:rPr>
              <a:t>虚拟存储器</a:t>
            </a:r>
            <a:r>
              <a:rPr lang="zh-CN" altLang="en-US" sz="4400">
                <a:latin typeface="华光魏体_CNKI" panose="02000500000000000000" charset="-122"/>
                <a:ea typeface="华光魏体_CNKI" panose="02000500000000000000" charset="-122"/>
              </a:rPr>
              <a:t>概述</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669415" y="2734310"/>
            <a:ext cx="2358390" cy="3415030"/>
          </a:xfrm>
          <a:prstGeom prst="rect">
            <a:avLst/>
          </a:prstGeom>
          <a:solidFill>
            <a:schemeClr val="accent2">
              <a:lumMod val="60000"/>
              <a:lumOff val="40000"/>
            </a:schemeClr>
          </a:solidFill>
        </p:spPr>
        <p:txBody>
          <a:bodyPr wrap="square" rtlCol="0" anchor="t">
            <a:spAutoFit/>
          </a:bodyPr>
          <a:p>
            <a:pPr>
              <a:lnSpc>
                <a:spcPct val="100000"/>
              </a:lnSpc>
            </a:pPr>
            <a:r>
              <a:rPr lang="en-US" altLang="zh-CN">
                <a:latin typeface="华光魏体_CNKI" panose="02000500000000000000" charset="-122"/>
                <a:ea typeface="华光魏体_CNKI" panose="02000500000000000000" charset="-122"/>
              </a:rPr>
              <a:t>      </a:t>
            </a:r>
            <a:r>
              <a:rPr lang="zh-CN" altLang="en-US">
                <a:latin typeface="华光魏体_CNKI" panose="02000500000000000000" charset="-122"/>
                <a:ea typeface="华光魏体_CNKI" panose="02000500000000000000" charset="-122"/>
              </a:rPr>
              <a:t>基于局部性原理，一个进程在运行时，</a:t>
            </a:r>
            <a:r>
              <a:rPr lang="zh-CN" altLang="en-US">
                <a:solidFill>
                  <a:srgbClr val="FF0000"/>
                </a:solidFill>
                <a:latin typeface="华光魏体_CNKI" panose="02000500000000000000" charset="-122"/>
                <a:ea typeface="华光魏体_CNKI" panose="02000500000000000000" charset="-122"/>
              </a:rPr>
              <a:t>只需将当前要运行的程序部分（页面或段）装入内存</a:t>
            </a:r>
            <a:r>
              <a:rPr lang="zh-CN" altLang="en-US">
                <a:latin typeface="华光魏体_CNKI" panose="02000500000000000000" charset="-122"/>
                <a:ea typeface="华光魏体_CNKI" panose="02000500000000000000" charset="-122"/>
              </a:rPr>
              <a:t>，其余部分暂时留在磁盘上，这样进程便可继续运行</a:t>
            </a:r>
            <a:r>
              <a:rPr lang="en-US" altLang="zh-CN">
                <a:latin typeface="华光魏体_CNKI" panose="02000500000000000000" charset="-122"/>
                <a:ea typeface="华光魏体_CNKI" panose="02000500000000000000" charset="-122"/>
              </a:rPr>
              <a:t>...</a:t>
            </a:r>
            <a:endParaRPr lang="en-US" altLang="zh-CN">
              <a:latin typeface="华光魏体_CNKI" panose="02000500000000000000" charset="-122"/>
              <a:ea typeface="华光魏体_CNKI" panose="02000500000000000000" charset="-122"/>
            </a:endParaRPr>
          </a:p>
          <a:p>
            <a:pPr>
              <a:lnSpc>
                <a:spcPct val="100000"/>
              </a:lnSpc>
            </a:pPr>
            <a:endParaRPr lang="zh-CN" altLang="en-US">
              <a:latin typeface="华光魏体_CNKI" panose="02000500000000000000" charset="-122"/>
              <a:ea typeface="华光魏体_CNKI" panose="02000500000000000000" charset="-122"/>
            </a:endParaRPr>
          </a:p>
          <a:p>
            <a:pPr>
              <a:lnSpc>
                <a:spcPct val="100000"/>
              </a:lnSpc>
            </a:pPr>
            <a:r>
              <a:rPr lang="en-US" altLang="zh-CN">
                <a:latin typeface="华光魏体_CNKI" panose="02000500000000000000" charset="-122"/>
                <a:ea typeface="华光魏体_CNKI" panose="02000500000000000000" charset="-122"/>
              </a:rPr>
              <a:t>      </a:t>
            </a:r>
            <a:r>
              <a:rPr lang="zh-CN" altLang="en-US">
                <a:solidFill>
                  <a:srgbClr val="C00000"/>
                </a:solidFill>
                <a:latin typeface="华光魏体_CNKI" panose="02000500000000000000" charset="-122"/>
                <a:ea typeface="华光魏体_CNKI" panose="02000500000000000000" charset="-122"/>
              </a:rPr>
              <a:t>当运行到最后一页发现没有可以继续运行的指令时</a:t>
            </a:r>
            <a:r>
              <a:rPr lang="en-US" altLang="zh-CN">
                <a:solidFill>
                  <a:srgbClr val="C00000"/>
                </a:solidFill>
                <a:latin typeface="华光魏体_CNKI" panose="02000500000000000000" charset="-122"/>
                <a:ea typeface="华光魏体_CNKI" panose="02000500000000000000" charset="-122"/>
              </a:rPr>
              <a:t>?</a:t>
            </a:r>
            <a:endParaRPr lang="en-US" altLang="zh-CN">
              <a:solidFill>
                <a:srgbClr val="C00000"/>
              </a:solidFill>
              <a:latin typeface="华光魏体_CNKI" panose="02000500000000000000" charset="-122"/>
              <a:ea typeface="华光魏体_CNKI" panose="02000500000000000000" charset="-122"/>
            </a:endParaRPr>
          </a:p>
        </p:txBody>
      </p:sp>
      <p:sp>
        <p:nvSpPr>
          <p:cNvPr id="11" name="文本框 10"/>
          <p:cNvSpPr txBox="1"/>
          <p:nvPr/>
        </p:nvSpPr>
        <p:spPr>
          <a:xfrm>
            <a:off x="5151120" y="2776855"/>
            <a:ext cx="3506470" cy="922020"/>
          </a:xfrm>
          <a:prstGeom prst="rect">
            <a:avLst/>
          </a:prstGeom>
          <a:solidFill>
            <a:schemeClr val="accent4">
              <a:lumMod val="60000"/>
              <a:lumOff val="40000"/>
            </a:schemeClr>
          </a:solidFill>
        </p:spPr>
        <p:txBody>
          <a:bodyPr wrap="square" rtlCol="0" anchor="t">
            <a:spAutoFit/>
          </a:bodyPr>
          <a:p>
            <a:r>
              <a:rPr lang="zh-CN" altLang="en-US">
                <a:latin typeface="华光魏体_CNKI" panose="02000500000000000000" charset="-122"/>
                <a:ea typeface="华光魏体_CNKI" panose="02000500000000000000" charset="-122"/>
                <a:cs typeface="华光魏体_CNKI" panose="02000500000000000000" charset="-122"/>
              </a:rPr>
              <a:t>则产生缺页（段）中断，OS利用请求调页（段）功能，将它们调入内存，以维持进程的继续执行</a:t>
            </a:r>
            <a:endParaRPr lang="zh-CN" altLang="en-US">
              <a:latin typeface="华光魏体_CNKI" panose="02000500000000000000" charset="-122"/>
              <a:ea typeface="华光魏体_CNKI" panose="02000500000000000000" charset="-122"/>
              <a:cs typeface="华光魏体_CNKI" panose="02000500000000000000" charset="-122"/>
            </a:endParaRPr>
          </a:p>
        </p:txBody>
      </p:sp>
      <p:sp>
        <p:nvSpPr>
          <p:cNvPr id="19" name="文本框 18"/>
          <p:cNvSpPr txBox="1"/>
          <p:nvPr/>
        </p:nvSpPr>
        <p:spPr>
          <a:xfrm>
            <a:off x="5151120" y="4345305"/>
            <a:ext cx="3506470" cy="1753235"/>
          </a:xfrm>
          <a:prstGeom prst="rect">
            <a:avLst/>
          </a:prstGeom>
          <a:solidFill>
            <a:schemeClr val="accent3">
              <a:lumMod val="40000"/>
              <a:lumOff val="60000"/>
            </a:schemeClr>
          </a:solidFill>
        </p:spPr>
        <p:txBody>
          <a:bodyPr wrap="square" rtlCol="0" anchor="t">
            <a:spAutoFit/>
          </a:bodyPr>
          <a:p>
            <a:r>
              <a:rPr lang="zh-CN" altLang="en-US">
                <a:latin typeface="华光魏体_CNKI" panose="02000500000000000000" charset="-122"/>
                <a:ea typeface="华光魏体_CNKI" panose="02000500000000000000" charset="-122"/>
              </a:rPr>
              <a:t>如果内存已满，无法再装入新的页（段），则利用置换功能，将内存中暂时不用的页（段）调至磁盘，腾出足够的内存空间后，再将它们调入内存，以维持进程的继续执行</a:t>
            </a:r>
            <a:endParaRPr lang="zh-CN" altLang="en-US">
              <a:latin typeface="华光魏体_CNKI" panose="02000500000000000000" charset="-122"/>
              <a:ea typeface="华光魏体_CNKI" panose="02000500000000000000" charset="-122"/>
            </a:endParaRPr>
          </a:p>
        </p:txBody>
      </p:sp>
      <p:grpSp>
        <p:nvGrpSpPr>
          <p:cNvPr id="23" name="组合 22"/>
          <p:cNvGrpSpPr/>
          <p:nvPr/>
        </p:nvGrpSpPr>
        <p:grpSpPr>
          <a:xfrm>
            <a:off x="4044315" y="3234055"/>
            <a:ext cx="1106170" cy="2399030"/>
            <a:chOff x="6369" y="5093"/>
            <a:chExt cx="1742" cy="3778"/>
          </a:xfrm>
        </p:grpSpPr>
        <p:cxnSp>
          <p:nvCxnSpPr>
            <p:cNvPr id="21" name="肘形连接符 20"/>
            <p:cNvCxnSpPr/>
            <p:nvPr/>
          </p:nvCxnSpPr>
          <p:spPr>
            <a:xfrm rot="16200000">
              <a:off x="4923" y="6539"/>
              <a:ext cx="3778" cy="886"/>
            </a:xfrm>
            <a:prstGeom prst="bentConnector3">
              <a:avLst>
                <a:gd name="adj1" fmla="val 49974"/>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1" idx="1"/>
            </p:cNvCxnSpPr>
            <p:nvPr/>
          </p:nvCxnSpPr>
          <p:spPr>
            <a:xfrm flipV="1">
              <a:off x="7255" y="5099"/>
              <a:ext cx="857" cy="12"/>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直接箭头连接符 23"/>
          <p:cNvCxnSpPr>
            <a:stCxn id="11" idx="2"/>
            <a:endCxn id="19" idx="0"/>
          </p:cNvCxnSpPr>
          <p:nvPr/>
        </p:nvCxnSpPr>
        <p:spPr>
          <a:xfrm>
            <a:off x="6904355" y="3698875"/>
            <a:ext cx="0" cy="64643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088120" y="2917190"/>
            <a:ext cx="2807970" cy="460375"/>
          </a:xfrm>
          <a:prstGeom prst="rect">
            <a:avLst/>
          </a:prstGeom>
          <a:noFill/>
        </p:spPr>
        <p:txBody>
          <a:bodyPr wrap="square" rtlCol="0">
            <a:spAutoFit/>
          </a:bodyPr>
          <a:p>
            <a:r>
              <a:rPr lang="zh-CN" altLang="en-US" sz="2400" b="1">
                <a:solidFill>
                  <a:srgbClr val="C00000"/>
                </a:solidFill>
                <a:latin typeface="华光魏体_CNKI" panose="02000500000000000000" charset="-122"/>
                <a:ea typeface="华光魏体_CNKI" panose="02000500000000000000" charset="-122"/>
              </a:rPr>
              <a:t>请求页（段）</a:t>
            </a:r>
            <a:r>
              <a:rPr lang="zh-CN" altLang="en-US" sz="2400" b="1">
                <a:latin typeface="华光魏体_CNKI" panose="02000500000000000000" charset="-122"/>
                <a:ea typeface="华光魏体_CNKI" panose="02000500000000000000" charset="-122"/>
              </a:rPr>
              <a:t>功能</a:t>
            </a:r>
            <a:endParaRPr lang="zh-CN" altLang="en-US" sz="2400" b="1">
              <a:latin typeface="华光魏体_CNKI" panose="02000500000000000000" charset="-122"/>
              <a:ea typeface="华光魏体_CNKI" panose="02000500000000000000" charset="-122"/>
            </a:endParaRPr>
          </a:p>
        </p:txBody>
      </p:sp>
      <p:sp>
        <p:nvSpPr>
          <p:cNvPr id="27" name="文本框 26"/>
          <p:cNvSpPr txBox="1"/>
          <p:nvPr/>
        </p:nvSpPr>
        <p:spPr>
          <a:xfrm>
            <a:off x="9088120" y="4902200"/>
            <a:ext cx="2807970" cy="460375"/>
          </a:xfrm>
          <a:prstGeom prst="rect">
            <a:avLst/>
          </a:prstGeom>
          <a:noFill/>
        </p:spPr>
        <p:txBody>
          <a:bodyPr wrap="square" rtlCol="0">
            <a:spAutoFit/>
          </a:bodyPr>
          <a:p>
            <a:r>
              <a:rPr lang="zh-CN" altLang="en-US" sz="2400" b="1">
                <a:solidFill>
                  <a:srgbClr val="C00000"/>
                </a:solidFill>
                <a:latin typeface="华光魏体_CNKI" panose="02000500000000000000" charset="-122"/>
                <a:ea typeface="华光魏体_CNKI" panose="02000500000000000000" charset="-122"/>
              </a:rPr>
              <a:t>页面置换</a:t>
            </a:r>
            <a:r>
              <a:rPr lang="zh-CN" altLang="en-US" sz="2400" b="1">
                <a:latin typeface="华光魏体_CNKI" panose="02000500000000000000" charset="-122"/>
                <a:ea typeface="华光魏体_CNKI" panose="02000500000000000000" charset="-122"/>
              </a:rPr>
              <a:t>功能</a:t>
            </a:r>
            <a:endParaRPr lang="zh-CN" altLang="en-US" sz="2400" b="1">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9" grpId="0" animBg="1"/>
      <p:bldP spid="19" grpId="1" animBg="1"/>
      <p:bldP spid="26" grpId="0"/>
      <p:bldP spid="2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COMMONDATA" val="eyJoZGlkIjoiMTQ4ZmNmOThiYzQ4ZTYxODMxYTQzNDQwZTU1MmI4N2MifQ=="/>
  <p:tag name="KSO_WPP_MARK_KEY" val="c01dfae4-a151-4c9c-943b-2805e4d0c38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UNIT_PLACING_PICTURE_USER_VIEWPORT" val="{&quot;height&quot;:6780,&quot;width&quot;:16200}"/>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14365</Words>
  <Application>WPS 演示</Application>
  <PresentationFormat>宽屏</PresentationFormat>
  <Paragraphs>1870</Paragraphs>
  <Slides>88</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88</vt:i4>
      </vt:variant>
    </vt:vector>
  </HeadingPairs>
  <TitlesOfParts>
    <vt:vector size="107" baseType="lpstr">
      <vt:lpstr>Arial</vt:lpstr>
      <vt:lpstr>宋体</vt:lpstr>
      <vt:lpstr>Wingdings</vt:lpstr>
      <vt:lpstr>Wingdings</vt:lpstr>
      <vt:lpstr>Times New Roman</vt:lpstr>
      <vt:lpstr>黑体</vt:lpstr>
      <vt:lpstr>华光魏体_CNKI</vt:lpstr>
      <vt:lpstr>华文琥珀</vt:lpstr>
      <vt:lpstr>微软雅黑</vt:lpstr>
      <vt:lpstr>Arial Unicode MS</vt:lpstr>
      <vt:lpstr>Calibri</vt:lpstr>
      <vt:lpstr>楷体</vt:lpstr>
      <vt:lpstr>Office 主题​​</vt:lpstr>
      <vt:lpstr>Visio.Drawing.15</vt:lpstr>
      <vt:lpstr>Visio.Drawing.4</vt:lpstr>
      <vt:lpstr>Visio.Drawing.4</vt:lpstr>
      <vt:lpstr>Visio.Drawing.4</vt:lpstr>
      <vt:lpstr>Visio.Drawing.4</vt:lpstr>
      <vt:lpstr>Visio.Drawing.4</vt:lpstr>
      <vt:lpstr>虚拟存储器管理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聂婕</cp:lastModifiedBy>
  <cp:revision>198</cp:revision>
  <dcterms:created xsi:type="dcterms:W3CDTF">2019-06-19T02:08:00Z</dcterms:created>
  <dcterms:modified xsi:type="dcterms:W3CDTF">2022-10-30T04:17:54Z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3565308351D744E39DFED8868149B292</vt:lpwstr>
  </property>
</Properties>
</file>